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5.xml" ContentType="application/vnd.openxmlformats-officedocument.themeOverride+xml"/>
  <Override PartName="/ppt/charts/chart3.xml" ContentType="application/vnd.openxmlformats-officedocument.drawingml.chart+xml"/>
  <Override PartName="/ppt/theme/themeOverride6.xml" ContentType="application/vnd.openxmlformats-officedocument.themeOverride+xml"/>
  <Override PartName="/ppt/media/image37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</p:sldMasterIdLst>
  <p:notesMasterIdLst>
    <p:notesMasterId r:id="rId24"/>
  </p:notesMasterIdLst>
  <p:sldIdLst>
    <p:sldId id="256" r:id="rId4"/>
    <p:sldId id="258" r:id="rId5"/>
    <p:sldId id="259" r:id="rId6"/>
    <p:sldId id="354" r:id="rId7"/>
    <p:sldId id="364" r:id="rId8"/>
    <p:sldId id="356" r:id="rId9"/>
    <p:sldId id="357" r:id="rId10"/>
    <p:sldId id="361" r:id="rId11"/>
    <p:sldId id="362" r:id="rId12"/>
    <p:sldId id="363" r:id="rId13"/>
    <p:sldId id="366" r:id="rId14"/>
    <p:sldId id="367" r:id="rId15"/>
    <p:sldId id="368" r:id="rId16"/>
    <p:sldId id="370" r:id="rId17"/>
    <p:sldId id="371" r:id="rId18"/>
    <p:sldId id="369" r:id="rId19"/>
    <p:sldId id="287" r:id="rId20"/>
    <p:sldId id="288" r:id="rId21"/>
    <p:sldId id="289" r:id="rId22"/>
    <p:sldId id="268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7CC"/>
    <a:srgbClr val="00D661"/>
    <a:srgbClr val="8EFE50"/>
    <a:srgbClr val="88D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andres.int\WandresDaten2\NEUE_STRUKTUR_2012\WMC\Benutzer%20Fa%20Wandres\StW\Restschmutzanalyse\GM\Messergebnisse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tuba\Desktop\6%20Sigma\New%20Microsoft%20Excel%20Worksheet.xlsx" TargetMode="External"/><Relationship Id="rId1" Type="http://schemas.openxmlformats.org/officeDocument/2006/relationships/themeOverride" Target="../theme/themeOverride5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yilmaz5\Desktop\New%20Microsoft%20Excel%20Worksheet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 err="1"/>
              <a:t>Defect</a:t>
            </a:r>
            <a:r>
              <a:rPr lang="de-DE" dirty="0"/>
              <a:t> </a:t>
            </a:r>
            <a:r>
              <a:rPr lang="de-DE" dirty="0" err="1"/>
              <a:t>modes</a:t>
            </a:r>
            <a:endParaRPr lang="de-DE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Tabelle1!$E$5</c:f>
              <c:strCache>
                <c:ptCount val="1"/>
                <c:pt idx="0">
                  <c:v>Wandres off
Washing 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Tabelle1!$E$6:$J$6</c:f>
              <c:strCache>
                <c:ptCount val="6"/>
                <c:pt idx="0">
                  <c:v>White particle</c:v>
                </c:pt>
                <c:pt idx="1">
                  <c:v>Black particle</c:v>
                </c:pt>
                <c:pt idx="2">
                  <c:v>Oil mark</c:v>
                </c:pt>
                <c:pt idx="3">
                  <c:v>Oil collection</c:v>
                </c:pt>
                <c:pt idx="4">
                  <c:v>Black particle collection</c:v>
                </c:pt>
                <c:pt idx="5">
                  <c:v>Conveyor belt mark</c:v>
                </c:pt>
              </c:strCache>
            </c:strRef>
          </c:cat>
          <c:val>
            <c:numRef>
              <c:f>Tabelle1!$E$32:$J$32</c:f>
              <c:numCache>
                <c:formatCode>General</c:formatCode>
                <c:ptCount val="6"/>
                <c:pt idx="0">
                  <c:v>576</c:v>
                </c:pt>
                <c:pt idx="1">
                  <c:v>90</c:v>
                </c:pt>
                <c:pt idx="2">
                  <c:v>98</c:v>
                </c:pt>
                <c:pt idx="3">
                  <c:v>10</c:v>
                </c:pt>
                <c:pt idx="4">
                  <c:v>5</c:v>
                </c:pt>
                <c:pt idx="5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56-43E4-B7C5-3CDD4270B65B}"/>
            </c:ext>
          </c:extLst>
        </c:ser>
        <c:ser>
          <c:idx val="1"/>
          <c:order val="1"/>
          <c:tx>
            <c:strRef>
              <c:f>Tabelle1!$K$5</c:f>
              <c:strCache>
                <c:ptCount val="1"/>
                <c:pt idx="0">
                  <c:v>Wandres on
Washing off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Tabelle1!$K$32:$P$32</c:f>
              <c:numCache>
                <c:formatCode>General</c:formatCode>
                <c:ptCount val="6"/>
                <c:pt idx="0">
                  <c:v>101</c:v>
                </c:pt>
                <c:pt idx="1">
                  <c:v>11</c:v>
                </c:pt>
                <c:pt idx="2">
                  <c:v>54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56-43E4-B7C5-3CDD4270B6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7221888"/>
        <c:axId val="37223424"/>
      </c:barChart>
      <c:catAx>
        <c:axId val="37221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37223424"/>
        <c:crosses val="autoZero"/>
        <c:auto val="1"/>
        <c:lblAlgn val="ctr"/>
        <c:lblOffset val="100"/>
        <c:noMultiLvlLbl val="0"/>
      </c:catAx>
      <c:valAx>
        <c:axId val="372234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7221888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418285214348207"/>
          <c:y val="0.13936351706036745"/>
          <c:w val="0.81752646544181984"/>
          <c:h val="0.68815179352580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'[New Microsoft Excel Worksheet.xlsx]Sheet6'!$E$44</c:f>
              <c:strCache>
                <c:ptCount val="1"/>
                <c:pt idx="0">
                  <c:v>Washing Machine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'[New Microsoft Excel Worksheet.xlsx]Sheet6'!$D$45:$D$49</c:f>
              <c:strCache>
                <c:ptCount val="5"/>
                <c:pt idx="0">
                  <c:v>60 Oil Cons.</c:v>
                </c:pt>
                <c:pt idx="1">
                  <c:v>70 Oil Cons.</c:v>
                </c:pt>
                <c:pt idx="2">
                  <c:v>60 Energy Cons.</c:v>
                </c:pt>
                <c:pt idx="3">
                  <c:v>70 Energy Cons.</c:v>
                </c:pt>
                <c:pt idx="4">
                  <c:v>TOTAL</c:v>
                </c:pt>
              </c:strCache>
            </c:strRef>
          </c:cat>
          <c:val>
            <c:numRef>
              <c:f>'[New Microsoft Excel Worksheet.xlsx]Sheet6'!$E$45:$E$49</c:f>
              <c:numCache>
                <c:formatCode>_-* #,##0\ [$€-1]_-;\-* #,##0\ [$€-1]_-;_-* "-"\ [$€-1]_-;_-@_-</c:formatCode>
                <c:ptCount val="5"/>
                <c:pt idx="0">
                  <c:v>4515</c:v>
                </c:pt>
                <c:pt idx="1">
                  <c:v>14190</c:v>
                </c:pt>
                <c:pt idx="2">
                  <c:v>11907</c:v>
                </c:pt>
                <c:pt idx="3">
                  <c:v>11907</c:v>
                </c:pt>
                <c:pt idx="4">
                  <c:v>42519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EA-41E8-B7E5-E064EBEA6C2F}"/>
            </c:ext>
          </c:extLst>
        </c:ser>
        <c:ser>
          <c:idx val="1"/>
          <c:order val="1"/>
          <c:tx>
            <c:strRef>
              <c:f>'[New Microsoft Excel Worksheet.xlsx]Sheet6'!$F$44</c:f>
              <c:strCache>
                <c:ptCount val="1"/>
                <c:pt idx="0">
                  <c:v>Dry Cleaning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'[New Microsoft Excel Worksheet.xlsx]Sheet6'!$D$45:$D$49</c:f>
              <c:strCache>
                <c:ptCount val="5"/>
                <c:pt idx="0">
                  <c:v>60 Oil Cons.</c:v>
                </c:pt>
                <c:pt idx="1">
                  <c:v>70 Oil Cons.</c:v>
                </c:pt>
                <c:pt idx="2">
                  <c:v>60 Energy Cons.</c:v>
                </c:pt>
                <c:pt idx="3">
                  <c:v>70 Energy Cons.</c:v>
                </c:pt>
                <c:pt idx="4">
                  <c:v>TOTAL</c:v>
                </c:pt>
              </c:strCache>
            </c:strRef>
          </c:cat>
          <c:val>
            <c:numRef>
              <c:f>'[New Microsoft Excel Worksheet.xlsx]Sheet6'!$F$45:$F$49</c:f>
              <c:numCache>
                <c:formatCode>_-* #,##0\ [$€-1]_-;\-* #,##0\ [$€-1]_-;_-* "-"\ [$€-1]_-;_-@_-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3743</c:v>
                </c:pt>
                <c:pt idx="3">
                  <c:v>3743</c:v>
                </c:pt>
                <c:pt idx="4">
                  <c:v>7486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EA-41E8-B7E5-E064EBEA6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406272"/>
        <c:axId val="76290240"/>
      </c:barChart>
      <c:catAx>
        <c:axId val="76406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290240"/>
        <c:crosses val="autoZero"/>
        <c:auto val="1"/>
        <c:lblAlgn val="ctr"/>
        <c:lblOffset val="100"/>
        <c:noMultiLvlLbl val="0"/>
      </c:catAx>
      <c:valAx>
        <c:axId val="76290240"/>
        <c:scaling>
          <c:orientation val="minMax"/>
        </c:scaling>
        <c:delete val="0"/>
        <c:axPos val="l"/>
        <c:majorGridlines/>
        <c:numFmt formatCode="_-* #,##0\ [$€-1]_-;\-* #,##0\ [$€-1]_-;_-* &quot;-&quot;\ [$€-1]_-;_-@_-" sourceLinked="1"/>
        <c:majorTickMark val="out"/>
        <c:minorTickMark val="none"/>
        <c:tickLblPos val="nextTo"/>
        <c:crossAx val="76406272"/>
        <c:crosses val="autoZero"/>
        <c:crossBetween val="between"/>
        <c:majorUnit val="10000"/>
      </c:valAx>
    </c:plotArea>
    <c:legend>
      <c:legendPos val="r"/>
      <c:layout>
        <c:manualLayout>
          <c:xMode val="edge"/>
          <c:yMode val="edge"/>
          <c:x val="0.21893153980752406"/>
          <c:y val="4.2457713619130973E-3"/>
          <c:w val="0.63106846019247598"/>
          <c:h val="9.7989938757655298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625131233595801"/>
          <c:y val="0.11158573928258968"/>
          <c:w val="0.83454046369203849"/>
          <c:h val="0.714440069991251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Sheet6!$E$51</c:f>
              <c:strCache>
                <c:ptCount val="1"/>
                <c:pt idx="0">
                  <c:v>Washing Machine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Sheet6!$D$52:$D$55</c:f>
              <c:strCache>
                <c:ptCount val="4"/>
                <c:pt idx="0">
                  <c:v>Refurbishment of Rollers</c:v>
                </c:pt>
                <c:pt idx="1">
                  <c:v>Covering of Rollers</c:v>
                </c:pt>
                <c:pt idx="2">
                  <c:v>Replacement of Oil</c:v>
                </c:pt>
                <c:pt idx="3">
                  <c:v>Replacement Wear Parts</c:v>
                </c:pt>
              </c:strCache>
            </c:strRef>
          </c:cat>
          <c:val>
            <c:numRef>
              <c:f>Sheet6!$E$52:$E$55</c:f>
              <c:numCache>
                <c:formatCode>#,##0\ [$€-1];[Red]\-#,##0\ [$€-1]</c:formatCode>
                <c:ptCount val="4"/>
                <c:pt idx="0">
                  <c:v>12000</c:v>
                </c:pt>
                <c:pt idx="1">
                  <c:v>20000</c:v>
                </c:pt>
                <c:pt idx="2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D6-4A14-917C-104C43B70FB5}"/>
            </c:ext>
          </c:extLst>
        </c:ser>
        <c:ser>
          <c:idx val="1"/>
          <c:order val="1"/>
          <c:tx>
            <c:strRef>
              <c:f>Sheet6!$F$51</c:f>
              <c:strCache>
                <c:ptCount val="1"/>
                <c:pt idx="0">
                  <c:v>Dry Cleaning Machine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Sheet6!$D$52:$D$55</c:f>
              <c:strCache>
                <c:ptCount val="4"/>
                <c:pt idx="0">
                  <c:v>Refurbishment of Rollers</c:v>
                </c:pt>
                <c:pt idx="1">
                  <c:v>Covering of Rollers</c:v>
                </c:pt>
                <c:pt idx="2">
                  <c:v>Replacement of Oil</c:v>
                </c:pt>
                <c:pt idx="3">
                  <c:v>Replacement Wear Parts</c:v>
                </c:pt>
              </c:strCache>
            </c:strRef>
          </c:cat>
          <c:val>
            <c:numRef>
              <c:f>Sheet6!$F$52:$F$55</c:f>
              <c:numCache>
                <c:formatCode>General</c:formatCode>
                <c:ptCount val="4"/>
                <c:pt idx="3" formatCode="#,##0\ [$€-1];[Red]\-#,##0\ [$€-1]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D6-4A14-917C-104C43B70F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6557824"/>
        <c:axId val="76309056"/>
      </c:barChart>
      <c:catAx>
        <c:axId val="76557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6309056"/>
        <c:crosses val="autoZero"/>
        <c:auto val="1"/>
        <c:lblAlgn val="ctr"/>
        <c:lblOffset val="100"/>
        <c:noMultiLvlLbl val="0"/>
      </c:catAx>
      <c:valAx>
        <c:axId val="76309056"/>
        <c:scaling>
          <c:orientation val="minMax"/>
        </c:scaling>
        <c:delete val="0"/>
        <c:axPos val="l"/>
        <c:majorGridlines/>
        <c:numFmt formatCode="#,##0\ [$€-1];[Red]\-#,##0\ [$€-1]" sourceLinked="1"/>
        <c:majorTickMark val="out"/>
        <c:minorTickMark val="none"/>
        <c:tickLblPos val="nextTo"/>
        <c:crossAx val="76557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190288713910757"/>
          <c:y val="1.8134660250801987E-2"/>
          <c:w val="0.60254155730533698"/>
          <c:h val="7.9471420239136781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B4D01-ADF4-404B-92D2-1B660168F314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FF14BF-C294-4E6A-B90D-227D3F8CB21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403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00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2386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526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42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3352462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3736050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423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822381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904312" y="6597352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2017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0959416" y="6592736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/>
              <a:t>Giovanni Amato</a:t>
            </a:r>
          </a:p>
        </p:txBody>
      </p:sp>
    </p:spTree>
    <p:extLst>
      <p:ext uri="{BB962C8B-B14F-4D97-AF65-F5344CB8AC3E}">
        <p14:creationId xmlns:p14="http://schemas.microsoft.com/office/powerpoint/2010/main" val="4228352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717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448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61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5371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512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95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352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922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3042F-974F-4CCA-A27D-21DF725295CB}" type="datetimeFigureOut">
              <a:rPr lang="it-IT" smtClean="0"/>
              <a:t>11/08/2018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36306-55CD-4F14-8B6E-B396C9C2E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66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1587" y="6595233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201</a:t>
            </a:r>
            <a:r>
              <a:rPr lang="en-US" sz="1050" dirty="0"/>
              <a:t>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0880" y="6597352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it-IT" dirty="0"/>
              <a:t>Giovanni Amato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567" y="6656803"/>
            <a:ext cx="837641" cy="228581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-34688" y="6613738"/>
            <a:ext cx="19179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it-IT" sz="1000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DIETRONIC – ALCPX SYSTEM</a:t>
            </a:r>
          </a:p>
        </p:txBody>
      </p:sp>
    </p:spTree>
    <p:extLst>
      <p:ext uri="{BB962C8B-B14F-4D97-AF65-F5344CB8AC3E}">
        <p14:creationId xmlns:p14="http://schemas.microsoft.com/office/powerpoint/2010/main" val="198491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dashVert">
          <a:fgClr>
            <a:schemeClr val="bg1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ltGray">
          <a:xfrm>
            <a:off x="1587" y="6595233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201</a:t>
            </a:r>
            <a:r>
              <a:rPr lang="en-US" sz="1050" dirty="0"/>
              <a:t>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0880" y="6597352"/>
            <a:ext cx="128580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it-IT" dirty="0"/>
              <a:t>Giovanni Amato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567" y="6656803"/>
            <a:ext cx="837641" cy="228581"/>
          </a:xfrm>
          <a:prstGeom prst="rect">
            <a:avLst/>
          </a:prstGeom>
        </p:spPr>
      </p:pic>
      <p:sp>
        <p:nvSpPr>
          <p:cNvPr id="10" name="Rettangolo 9"/>
          <p:cNvSpPr/>
          <p:nvPr userDrawn="1"/>
        </p:nvSpPr>
        <p:spPr>
          <a:xfrm>
            <a:off x="-34688" y="6613738"/>
            <a:ext cx="191794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r" defTabSz="914400" rtl="0" eaLnBrk="1" latinLnBrk="0" hangingPunct="1"/>
            <a:r>
              <a:rPr lang="it-IT" sz="1000" kern="12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DIETRONIC – ALCPX SYSTEM</a:t>
            </a:r>
          </a:p>
        </p:txBody>
      </p:sp>
    </p:spTree>
    <p:extLst>
      <p:ext uri="{BB962C8B-B14F-4D97-AF65-F5344CB8AC3E}">
        <p14:creationId xmlns:p14="http://schemas.microsoft.com/office/powerpoint/2010/main" val="93725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13" Type="http://schemas.openxmlformats.org/officeDocument/2006/relationships/image" Target="../media/image33.png"/><Relationship Id="rId18" Type="http://schemas.openxmlformats.org/officeDocument/2006/relationships/image" Target="../media/image37.jpg"/><Relationship Id="rId26" Type="http://schemas.openxmlformats.org/officeDocument/2006/relationships/image" Target="../media/image44.png"/><Relationship Id="rId3" Type="http://schemas.openxmlformats.org/officeDocument/2006/relationships/image" Target="../media/image27.png"/><Relationship Id="rId21" Type="http://schemas.openxmlformats.org/officeDocument/2006/relationships/image" Target="../media/image40.png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17" Type="http://schemas.openxmlformats.org/officeDocument/2006/relationships/image" Target="../media/image36.png"/><Relationship Id="rId25" Type="http://schemas.microsoft.com/office/2007/relationships/hdphoto" Target="../media/hdphoto14.wdp"/><Relationship Id="rId2" Type="http://schemas.openxmlformats.org/officeDocument/2006/relationships/image" Target="../media/image26.png"/><Relationship Id="rId16" Type="http://schemas.openxmlformats.org/officeDocument/2006/relationships/image" Target="../media/image35.jp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0.wdp"/><Relationship Id="rId11" Type="http://schemas.openxmlformats.org/officeDocument/2006/relationships/image" Target="../media/image31.png"/><Relationship Id="rId24" Type="http://schemas.openxmlformats.org/officeDocument/2006/relationships/image" Target="../media/image43.png"/><Relationship Id="rId5" Type="http://schemas.openxmlformats.org/officeDocument/2006/relationships/image" Target="../media/image28.png"/><Relationship Id="rId15" Type="http://schemas.microsoft.com/office/2007/relationships/hdphoto" Target="../media/hdphoto13.wdp"/><Relationship Id="rId23" Type="http://schemas.openxmlformats.org/officeDocument/2006/relationships/image" Target="../media/image42.png"/><Relationship Id="rId28" Type="http://schemas.openxmlformats.org/officeDocument/2006/relationships/image" Target="../media/image45.png"/><Relationship Id="rId10" Type="http://schemas.microsoft.com/office/2007/relationships/hdphoto" Target="../media/hdphoto12.wdp"/><Relationship Id="rId19" Type="http://schemas.openxmlformats.org/officeDocument/2006/relationships/image" Target="../media/image38.png"/><Relationship Id="rId4" Type="http://schemas.microsoft.com/office/2007/relationships/hdphoto" Target="../media/hdphoto9.wdp"/><Relationship Id="rId9" Type="http://schemas.openxmlformats.org/officeDocument/2006/relationships/image" Target="../media/image30.png"/><Relationship Id="rId14" Type="http://schemas.openxmlformats.org/officeDocument/2006/relationships/image" Target="../media/image34.png"/><Relationship Id="rId22" Type="http://schemas.openxmlformats.org/officeDocument/2006/relationships/image" Target="../media/image41.png"/><Relationship Id="rId27" Type="http://schemas.microsoft.com/office/2007/relationships/hdphoto" Target="../media/hdphoto15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microsoft.com/office/2007/relationships/hdphoto" Target="../media/hdphoto19.wdp"/><Relationship Id="rId3" Type="http://schemas.openxmlformats.org/officeDocument/2006/relationships/image" Target="../media/image47.png"/><Relationship Id="rId7" Type="http://schemas.microsoft.com/office/2007/relationships/hdphoto" Target="../media/hdphoto16.wdp"/><Relationship Id="rId12" Type="http://schemas.openxmlformats.org/officeDocument/2006/relationships/image" Target="../media/image5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11" Type="http://schemas.microsoft.com/office/2007/relationships/hdphoto" Target="../media/hdphoto18.wdp"/><Relationship Id="rId5" Type="http://schemas.openxmlformats.org/officeDocument/2006/relationships/image" Target="../media/image49.png"/><Relationship Id="rId15" Type="http://schemas.microsoft.com/office/2007/relationships/hdphoto" Target="../media/hdphoto20.wdp"/><Relationship Id="rId10" Type="http://schemas.openxmlformats.org/officeDocument/2006/relationships/image" Target="../media/image52.png"/><Relationship Id="rId4" Type="http://schemas.openxmlformats.org/officeDocument/2006/relationships/image" Target="../media/image48.png"/><Relationship Id="rId9" Type="http://schemas.microsoft.com/office/2007/relationships/hdphoto" Target="../media/hdphoto17.wdp"/><Relationship Id="rId1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23.wdp"/><Relationship Id="rId13" Type="http://schemas.openxmlformats.org/officeDocument/2006/relationships/image" Target="../media/image62.png"/><Relationship Id="rId18" Type="http://schemas.openxmlformats.org/officeDocument/2006/relationships/image" Target="../media/image65.JPG"/><Relationship Id="rId26" Type="http://schemas.openxmlformats.org/officeDocument/2006/relationships/image" Target="../media/image71.png"/><Relationship Id="rId3" Type="http://schemas.openxmlformats.org/officeDocument/2006/relationships/image" Target="../media/image56.png"/><Relationship Id="rId21" Type="http://schemas.openxmlformats.org/officeDocument/2006/relationships/image" Target="../media/image67.png"/><Relationship Id="rId7" Type="http://schemas.openxmlformats.org/officeDocument/2006/relationships/image" Target="../media/image58.png"/><Relationship Id="rId12" Type="http://schemas.openxmlformats.org/officeDocument/2006/relationships/image" Target="../media/image61.jpeg"/><Relationship Id="rId17" Type="http://schemas.microsoft.com/office/2007/relationships/hdphoto" Target="../media/hdphoto26.wdp"/><Relationship Id="rId25" Type="http://schemas.openxmlformats.org/officeDocument/2006/relationships/image" Target="../media/image70.png"/><Relationship Id="rId2" Type="http://schemas.openxmlformats.org/officeDocument/2006/relationships/image" Target="../media/image55.jpeg"/><Relationship Id="rId16" Type="http://schemas.openxmlformats.org/officeDocument/2006/relationships/image" Target="../media/image64.png"/><Relationship Id="rId20" Type="http://schemas.microsoft.com/office/2007/relationships/hdphoto" Target="../media/hdphoto27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2.wdp"/><Relationship Id="rId11" Type="http://schemas.openxmlformats.org/officeDocument/2006/relationships/image" Target="../media/image60.png"/><Relationship Id="rId24" Type="http://schemas.openxmlformats.org/officeDocument/2006/relationships/image" Target="../media/image69.png"/><Relationship Id="rId5" Type="http://schemas.openxmlformats.org/officeDocument/2006/relationships/image" Target="../media/image57.png"/><Relationship Id="rId15" Type="http://schemas.openxmlformats.org/officeDocument/2006/relationships/image" Target="../media/image63.png"/><Relationship Id="rId23" Type="http://schemas.openxmlformats.org/officeDocument/2006/relationships/image" Target="../media/image68.png"/><Relationship Id="rId10" Type="http://schemas.microsoft.com/office/2007/relationships/hdphoto" Target="../media/hdphoto24.wdp"/><Relationship Id="rId19" Type="http://schemas.openxmlformats.org/officeDocument/2006/relationships/image" Target="../media/image66.png"/><Relationship Id="rId4" Type="http://schemas.microsoft.com/office/2007/relationships/hdphoto" Target="../media/hdphoto21.wdp"/><Relationship Id="rId9" Type="http://schemas.openxmlformats.org/officeDocument/2006/relationships/image" Target="../media/image59.png"/><Relationship Id="rId14" Type="http://schemas.microsoft.com/office/2007/relationships/hdphoto" Target="../media/hdphoto25.wdp"/><Relationship Id="rId22" Type="http://schemas.microsoft.com/office/2007/relationships/hdphoto" Target="../media/hdphoto28.wdp"/><Relationship Id="rId27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image" Target="../media/image5.svg"/><Relationship Id="rId7" Type="http://schemas.microsoft.com/office/2007/relationships/hdphoto" Target="../media/hdphoto1.wdp"/><Relationship Id="rId12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sv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svg"/><Relationship Id="rId14" Type="http://schemas.microsoft.com/office/2007/relationships/hdphoto" Target="../media/hdphoto3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microsoft.com/office/2007/relationships/hdphoto" Target="../media/hdphoto6.wdp"/><Relationship Id="rId4" Type="http://schemas.openxmlformats.org/officeDocument/2006/relationships/image" Target="../media/image17.png"/><Relationship Id="rId9" Type="http://schemas.microsoft.com/office/2007/relationships/hdphoto" Target="../media/hdphoto8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IVO\Documents\Dietronic\Presentazione DT\Lubrificatori\Power Point\logo png b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71" y="364061"/>
            <a:ext cx="4159155" cy="1397331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4611757" y="162467"/>
            <a:ext cx="7354957" cy="12311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</a:pPr>
            <a:r>
              <a:rPr lang="en-GB" sz="54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Black" panose="020B0A04020102020204" pitchFamily="34" charset="0"/>
                <a:ea typeface="+mj-ea"/>
                <a:cs typeface="+mj-cs"/>
              </a:rPr>
              <a:t>COMBI MACHINE</a:t>
            </a:r>
          </a:p>
          <a:p>
            <a:pPr algn="ctr" defTabSz="457200">
              <a:spcBef>
                <a:spcPct val="0"/>
              </a:spcBef>
            </a:pP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Combined</a:t>
            </a:r>
            <a:r>
              <a:rPr lang="it-IT" sz="20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 Dry </a:t>
            </a: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Cleaner</a:t>
            </a:r>
            <a:r>
              <a:rPr lang="it-IT" sz="20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and </a:t>
            </a: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Sectorial</a:t>
            </a:r>
            <a:r>
              <a:rPr lang="it-IT" sz="20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</a:t>
            </a:r>
            <a:r>
              <a:rPr lang="it-IT" sz="2000" b="1" dirty="0" err="1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Lubrication</a:t>
            </a:r>
            <a:endParaRPr lang="it-IT" sz="2000" b="1" dirty="0">
              <a:ln w="28575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  <a:ea typeface="+mj-ea"/>
              <a:cs typeface="+mj-cs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560" y="1664077"/>
            <a:ext cx="9486087" cy="50314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23439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6" name="Diagramm 4">
            <a:extLst>
              <a:ext uri="{FF2B5EF4-FFF2-40B4-BE49-F238E27FC236}">
                <a16:creationId xmlns:a16="http://schemas.microsoft.com/office/drawing/2014/main" id="{3C2DB05C-6FDE-44C2-BDB3-57BAF5D3AF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747579"/>
              </p:ext>
            </p:extLst>
          </p:nvPr>
        </p:nvGraphicFramePr>
        <p:xfrm>
          <a:off x="2302818" y="1112167"/>
          <a:ext cx="8297872" cy="5202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45FD1531-6768-4014-BC23-1C25DE8A2DD5}"/>
              </a:ext>
            </a:extLst>
          </p:cNvPr>
          <p:cNvSpPr/>
          <p:nvPr/>
        </p:nvSpPr>
        <p:spPr>
          <a:xfrm>
            <a:off x="8199120" y="1991360"/>
            <a:ext cx="203200" cy="2235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CBF7FC6D-901A-4F04-A67A-01362239B8F7}"/>
              </a:ext>
            </a:extLst>
          </p:cNvPr>
          <p:cNvSpPr/>
          <p:nvPr/>
        </p:nvSpPr>
        <p:spPr>
          <a:xfrm>
            <a:off x="8199120" y="2870553"/>
            <a:ext cx="203200" cy="223520"/>
          </a:xfrm>
          <a:prstGeom prst="rect">
            <a:avLst/>
          </a:prstGeom>
          <a:solidFill>
            <a:srgbClr val="00D6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096E9E4-AFA0-4C7B-BA94-866F304ED060}"/>
              </a:ext>
            </a:extLst>
          </p:cNvPr>
          <p:cNvSpPr txBox="1"/>
          <p:nvPr/>
        </p:nvSpPr>
        <p:spPr>
          <a:xfrm>
            <a:off x="8528685" y="1933843"/>
            <a:ext cx="2042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Washing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Machine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E99C383-7BD1-4991-918F-8267DBE88F8F}"/>
              </a:ext>
            </a:extLst>
          </p:cNvPr>
          <p:cNvSpPr txBox="1"/>
          <p:nvPr/>
        </p:nvSpPr>
        <p:spPr>
          <a:xfrm>
            <a:off x="8528685" y="2813036"/>
            <a:ext cx="2042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Dry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Cleaner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32106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0" name="Text Box 737">
            <a:extLst>
              <a:ext uri="{FF2B5EF4-FFF2-40B4-BE49-F238E27FC236}">
                <a16:creationId xmlns:a16="http://schemas.microsoft.com/office/drawing/2014/main" id="{26BAE714-DC60-4483-8F94-F03E5F036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2669" y="975995"/>
            <a:ext cx="8416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5000"/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SzTx/>
              <a:buFontTx/>
              <a:buNone/>
            </a:pPr>
            <a:r>
              <a:rPr lang="tr-TR" altLang="it-IT" sz="1800" b="1" dirty="0">
                <a:cs typeface="Arial" panose="020B0604020202020204" pitchFamily="34" charset="0"/>
              </a:rPr>
              <a:t> Washing Machine </a:t>
            </a:r>
            <a:r>
              <a:rPr lang="it-IT" altLang="it-IT" sz="1800" b="1" dirty="0">
                <a:cs typeface="Arial" panose="020B0604020202020204" pitchFamily="34" charset="0"/>
              </a:rPr>
              <a:t>Cost</a:t>
            </a:r>
            <a:r>
              <a:rPr lang="tr-TR" altLang="it-IT" sz="1800" b="1" dirty="0">
                <a:cs typeface="Arial" panose="020B0604020202020204" pitchFamily="34" charset="0"/>
              </a:rPr>
              <a:t> Information</a:t>
            </a:r>
          </a:p>
        </p:txBody>
      </p:sp>
      <p:graphicFrame>
        <p:nvGraphicFramePr>
          <p:cNvPr id="12" name="Object 16">
            <a:extLst>
              <a:ext uri="{FF2B5EF4-FFF2-40B4-BE49-F238E27FC236}">
                <a16:creationId xmlns:a16="http://schemas.microsoft.com/office/drawing/2014/main" id="{C76A46DA-B4A9-423B-B09D-9EAF1C90C5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474438"/>
              </p:ext>
            </p:extLst>
          </p:nvPr>
        </p:nvGraphicFramePr>
        <p:xfrm>
          <a:off x="2211706" y="1407795"/>
          <a:ext cx="4176713" cy="302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6" name="Grafik" r:id="rId3" imgW="4572163" imgH="2590881" progId="Excel.Chart.8">
                  <p:embed/>
                </p:oleObj>
              </mc:Choice>
              <mc:Fallback>
                <p:oleObj name="Grafik" r:id="rId3" imgW="4572163" imgH="2590881" progId="Excel.Chart.8">
                  <p:embed/>
                  <p:pic>
                    <p:nvPicPr>
                      <p:cNvPr id="13" name="Object 16">
                        <a:extLst>
                          <a:ext uri="{FF2B5EF4-FFF2-40B4-BE49-F238E27FC236}">
                            <a16:creationId xmlns:a16="http://schemas.microsoft.com/office/drawing/2014/main" id="{49669648-0974-41BF-933F-0CB00EA6E2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1706" y="1407795"/>
                        <a:ext cx="4176713" cy="302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13500000" algn="ctr" rotWithShape="0">
                                <a:srgbClr val="007A5C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>
            <a:extLst>
              <a:ext uri="{FF2B5EF4-FFF2-40B4-BE49-F238E27FC236}">
                <a16:creationId xmlns:a16="http://schemas.microsoft.com/office/drawing/2014/main" id="{6644CE83-1DF7-42BF-9E82-CF265DB85F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365222"/>
              </p:ext>
            </p:extLst>
          </p:nvPr>
        </p:nvGraphicFramePr>
        <p:xfrm>
          <a:off x="6388418" y="1407795"/>
          <a:ext cx="4572000" cy="302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7" name="Grafik" r:id="rId5" imgW="4572163" imgH="2590881" progId="Excel.Chart.8">
                  <p:embed/>
                </p:oleObj>
              </mc:Choice>
              <mc:Fallback>
                <p:oleObj name="Grafik" r:id="rId5" imgW="4572163" imgH="2590881" progId="Excel.Chart.8">
                  <p:embed/>
                  <p:pic>
                    <p:nvPicPr>
                      <p:cNvPr id="14" name="Object 18">
                        <a:extLst>
                          <a:ext uri="{FF2B5EF4-FFF2-40B4-BE49-F238E27FC236}">
                            <a16:creationId xmlns:a16="http://schemas.microsoft.com/office/drawing/2014/main" id="{A404F76B-DD3F-46DB-8076-19A5F44BCD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8418" y="1407795"/>
                        <a:ext cx="4572000" cy="302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13500000" algn="ctr" rotWithShape="0">
                                <a:srgbClr val="007A5C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737">
            <a:extLst>
              <a:ext uri="{FF2B5EF4-FFF2-40B4-BE49-F238E27FC236}">
                <a16:creationId xmlns:a16="http://schemas.microsoft.com/office/drawing/2014/main" id="{83614497-6D1C-4D32-9DA3-BF3559015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878" y="4513263"/>
            <a:ext cx="84169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5000"/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r>
              <a:rPr lang="tr-TR" altLang="it-IT" sz="1600" dirty="0">
                <a:cs typeface="Arial" panose="020B0604020202020204" pitchFamily="34" charset="0"/>
              </a:rPr>
              <a:t> Cause of having large (4.200mm) rollers, washing machine have powerful motor and also have additional motors for heating oil.</a:t>
            </a:r>
            <a:r>
              <a:rPr lang="it-IT" altLang="it-IT" sz="1600" dirty="0">
                <a:cs typeface="Arial" panose="020B0604020202020204" pitchFamily="34" charset="0"/>
              </a:rPr>
              <a:t> (</a:t>
            </a:r>
            <a:r>
              <a:rPr lang="tr-TR" altLang="it-IT" sz="1600" dirty="0">
                <a:cs typeface="Arial" panose="020B0604020202020204" pitchFamily="34" charset="0"/>
              </a:rPr>
              <a:t> </a:t>
            </a:r>
            <a:r>
              <a:rPr lang="it-IT" altLang="it-IT" sz="1600" dirty="0">
                <a:cs typeface="Arial" panose="020B0604020202020204" pitchFamily="34" charset="0"/>
              </a:rPr>
              <a:t>60 - 1° Shift, 70 - 2° Shift)</a:t>
            </a:r>
            <a:endParaRPr lang="tr-TR" altLang="it-IT" sz="1600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r>
              <a:rPr lang="tr-TR" altLang="it-IT" sz="1600" dirty="0">
                <a:cs typeface="Arial" panose="020B0604020202020204" pitchFamily="34" charset="0"/>
              </a:rPr>
              <a:t> On the other hand there are some maintenance cost per year.</a:t>
            </a:r>
            <a:endParaRPr lang="it-IT" altLang="it-IT" sz="1600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endParaRPr lang="it-IT" altLang="it-IT" sz="1600" dirty="0">
              <a:cs typeface="Arial" panose="020B0604020202020204" pitchFamily="34" charset="0"/>
            </a:endParaRPr>
          </a:p>
          <a:p>
            <a:pPr fontAlgn="ctr">
              <a:spcBef>
                <a:spcPct val="0"/>
              </a:spcBef>
              <a:buSzTx/>
              <a:buFontTx/>
              <a:buChar char="•"/>
            </a:pPr>
            <a:r>
              <a:rPr lang="tr-TR" altLang="it-IT" sz="1600" b="1" dirty="0">
                <a:cs typeface="Arial" panose="020B0604020202020204" pitchFamily="34" charset="0"/>
              </a:rPr>
              <a:t>Press Lines washing machine total cost per year is 86.519 €</a:t>
            </a:r>
            <a:endParaRPr lang="it-IT" altLang="it-IT" sz="1600" b="1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endParaRPr lang="it-IT" altLang="it-IT" sz="1600" dirty="0">
              <a:cs typeface="Arial" panose="020B0604020202020204" pitchFamily="34" charset="0"/>
            </a:endParaRPr>
          </a:p>
          <a:p>
            <a:pPr eaLnBrk="1" fontAlgn="ctr" hangingPunct="1">
              <a:spcBef>
                <a:spcPct val="0"/>
              </a:spcBef>
              <a:buSzTx/>
              <a:buFontTx/>
              <a:buChar char="•"/>
            </a:pPr>
            <a:endParaRPr lang="tr-TR" altLang="it-IT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8435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Operation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9" name="Chart 2">
            <a:extLst>
              <a:ext uri="{FF2B5EF4-FFF2-40B4-BE49-F238E27FC236}">
                <a16:creationId xmlns:a16="http://schemas.microsoft.com/office/drawing/2014/main" id="{7BA80F1D-A9B7-42CB-B2E8-175DB0464A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54026"/>
              </p:ext>
            </p:extLst>
          </p:nvPr>
        </p:nvGraphicFramePr>
        <p:xfrm>
          <a:off x="2884766" y="1494536"/>
          <a:ext cx="7312618" cy="4356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73507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Maintenance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6" name="Chart 13">
            <a:extLst>
              <a:ext uri="{FF2B5EF4-FFF2-40B4-BE49-F238E27FC236}">
                <a16:creationId xmlns:a16="http://schemas.microsoft.com/office/drawing/2014/main" id="{A404A728-73C4-4CC7-ACAD-6B47DE50C3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680334"/>
              </p:ext>
            </p:extLst>
          </p:nvPr>
        </p:nvGraphicFramePr>
        <p:xfrm>
          <a:off x="2856111" y="1758341"/>
          <a:ext cx="723900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25619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Effect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C8F2B681-59D2-4247-91FA-CDDF756F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24384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51.000 €</a:t>
            </a:r>
          </a:p>
        </p:txBody>
      </p:sp>
      <p:sp>
        <p:nvSpPr>
          <p:cNvPr id="9" name="Rectangle 27">
            <a:extLst>
              <a:ext uri="{FF2B5EF4-FFF2-40B4-BE49-F238E27FC236}">
                <a16:creationId xmlns:a16="http://schemas.microsoft.com/office/drawing/2014/main" id="{BEDB0980-A9AA-472F-8382-CA4A57F66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1066800"/>
            <a:ext cx="1600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Cost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of </a:t>
            </a: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Peoble</a:t>
            </a:r>
            <a:endParaRPr lang="tr-TR" sz="1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Rectangle 28">
            <a:extLst>
              <a:ext uri="{FF2B5EF4-FFF2-40B4-BE49-F238E27FC236}">
                <a16:creationId xmlns:a16="http://schemas.microsoft.com/office/drawing/2014/main" id="{18C83D93-A7DF-4F22-BA35-22FDACB3E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886200"/>
            <a:ext cx="39624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6                   9                  12                15              </a:t>
            </a:r>
          </a:p>
        </p:txBody>
      </p:sp>
      <p:sp>
        <p:nvSpPr>
          <p:cNvPr id="11" name="Rectangle 33">
            <a:extLst>
              <a:ext uri="{FF2B5EF4-FFF2-40B4-BE49-F238E27FC236}">
                <a16:creationId xmlns:a16="http://schemas.microsoft.com/office/drawing/2014/main" id="{C050F1C9-1E1F-461B-89E5-7298492F4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838200"/>
            <a:ext cx="381000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€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2A3AC244-CCCB-4949-9299-FF0CFC96F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24384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60.000 €</a:t>
            </a:r>
          </a:p>
        </p:txBody>
      </p:sp>
      <p:sp>
        <p:nvSpPr>
          <p:cNvPr id="13" name="Rectangle 27">
            <a:extLst>
              <a:ext uri="{FF2B5EF4-FFF2-40B4-BE49-F238E27FC236}">
                <a16:creationId xmlns:a16="http://schemas.microsoft.com/office/drawing/2014/main" id="{3EE85529-A8C7-4823-97B1-12E3362F4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429000"/>
            <a:ext cx="1600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Peble Number</a:t>
            </a:r>
          </a:p>
        </p:txBody>
      </p:sp>
      <p:graphicFrame>
        <p:nvGraphicFramePr>
          <p:cNvPr id="14" name="44 Tablo">
            <a:extLst>
              <a:ext uri="{FF2B5EF4-FFF2-40B4-BE49-F238E27FC236}">
                <a16:creationId xmlns:a16="http://schemas.microsoft.com/office/drawing/2014/main" id="{69B1E89B-4CF5-4BB4-BC4D-084BC1AFB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170343"/>
              </p:ext>
            </p:extLst>
          </p:nvPr>
        </p:nvGraphicFramePr>
        <p:xfrm>
          <a:off x="2159000" y="1143000"/>
          <a:ext cx="4470400" cy="2590800"/>
        </p:xfrm>
        <a:graphic>
          <a:graphicData uri="http://schemas.openxmlformats.org/drawingml/2006/table">
            <a:tbl>
              <a:tblPr/>
              <a:tblGrid>
                <a:gridCol w="142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84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5" name="Rectangle 13">
            <a:extLst>
              <a:ext uri="{FF2B5EF4-FFF2-40B4-BE49-F238E27FC236}">
                <a16:creationId xmlns:a16="http://schemas.microsoft.com/office/drawing/2014/main" id="{2CE4B51F-E8E1-414E-9B91-9031C4900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1" y="16002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120.000 €</a:t>
            </a: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45683885-CA0B-4915-9915-7BF5DB772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10668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150.000 €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BD4809FA-1ADF-4875-AE5E-4BCDD5E6E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1" y="19812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90.000 €</a:t>
            </a:r>
          </a:p>
        </p:txBody>
      </p:sp>
      <p:graphicFrame>
        <p:nvGraphicFramePr>
          <p:cNvPr id="19" name="48 Tablo">
            <a:extLst>
              <a:ext uri="{FF2B5EF4-FFF2-40B4-BE49-F238E27FC236}">
                <a16:creationId xmlns:a16="http://schemas.microsoft.com/office/drawing/2014/main" id="{E2E7BD23-971B-40B5-96EF-B261F1015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200472"/>
              </p:ext>
            </p:extLst>
          </p:nvPr>
        </p:nvGraphicFramePr>
        <p:xfrm>
          <a:off x="2209800" y="4533900"/>
          <a:ext cx="4470400" cy="1790700"/>
        </p:xfrm>
        <a:graphic>
          <a:graphicData uri="http://schemas.openxmlformats.org/drawingml/2006/table">
            <a:tbl>
              <a:tblPr/>
              <a:tblGrid>
                <a:gridCol w="1427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1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14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84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0" name="Rectangle 13">
            <a:extLst>
              <a:ext uri="{FF2B5EF4-FFF2-40B4-BE49-F238E27FC236}">
                <a16:creationId xmlns:a16="http://schemas.microsoft.com/office/drawing/2014/main" id="{03CD658F-B3CF-4094-91A2-F390377E4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44958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75.000 €</a:t>
            </a:r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6DB3BCA9-ECE4-417C-A2A3-1352AA6D7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1" y="48006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60.000 €</a:t>
            </a: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5EAA938D-B740-424E-A19A-E00C0614E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51816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45.000 €</a:t>
            </a: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7B8D85F9-2CCE-4594-8441-82A9D73C2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5486400"/>
            <a:ext cx="13684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30.000 €</a:t>
            </a:r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E92544F8-EC66-4681-8176-289D0B59B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6324600"/>
            <a:ext cx="39624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6/2               9/2                12/2              15/2              </a:t>
            </a:r>
          </a:p>
        </p:txBody>
      </p:sp>
      <p:sp>
        <p:nvSpPr>
          <p:cNvPr id="25" name="Rectangle 27">
            <a:extLst>
              <a:ext uri="{FF2B5EF4-FFF2-40B4-BE49-F238E27FC236}">
                <a16:creationId xmlns:a16="http://schemas.microsoft.com/office/drawing/2014/main" id="{6559EF5F-5A87-46E4-9B22-6F8850AB5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6324600"/>
            <a:ext cx="1600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Peoble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tr-TR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Number</a:t>
            </a:r>
            <a:endParaRPr lang="tr-TR" sz="1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B1D13125-1FC7-4492-BABB-611650E57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191000"/>
            <a:ext cx="4572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€</a:t>
            </a:r>
          </a:p>
        </p:txBody>
      </p:sp>
      <p:sp>
        <p:nvSpPr>
          <p:cNvPr id="27" name="AutoShape 17">
            <a:extLst>
              <a:ext uri="{FF2B5EF4-FFF2-40B4-BE49-F238E27FC236}">
                <a16:creationId xmlns:a16="http://schemas.microsoft.com/office/drawing/2014/main" id="{3A234E5F-7BBF-4273-A656-0C25CB826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3886201"/>
            <a:ext cx="2268538" cy="2232025"/>
          </a:xfrm>
          <a:prstGeom prst="cloudCallout">
            <a:avLst>
              <a:gd name="adj1" fmla="val -116060"/>
              <a:gd name="adj2" fmla="val 24611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Font typeface="Wingdings" panose="05000000000000000000" pitchFamily="2" charset="2"/>
              <a:buNone/>
            </a:pPr>
            <a:r>
              <a:rPr lang="tr-TR" altLang="it-IT" sz="2000" b="1">
                <a:solidFill>
                  <a:srgbClr val="00FF00"/>
                </a:solidFill>
              </a:rPr>
              <a:t>%50 Saving for Rework cost</a:t>
            </a:r>
            <a:r>
              <a:rPr lang="tr-TR" altLang="it-IT" sz="2000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8" name="AutoShape 17">
            <a:extLst>
              <a:ext uri="{FF2B5EF4-FFF2-40B4-BE49-F238E27FC236}">
                <a16:creationId xmlns:a16="http://schemas.microsoft.com/office/drawing/2014/main" id="{8B3540A4-51AD-4C4D-925B-03D0A3C35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1371601"/>
            <a:ext cx="4038600" cy="2232025"/>
          </a:xfrm>
          <a:prstGeom prst="cloudCallout">
            <a:avLst>
              <a:gd name="adj1" fmla="val -91847"/>
              <a:gd name="adj2" fmla="val 25745"/>
            </a:avLst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Font typeface="Wingdings" panose="05000000000000000000" pitchFamily="2" charset="2"/>
              <a:buNone/>
            </a:pPr>
            <a:r>
              <a:rPr lang="tr-TR" altLang="it-IT" sz="2000" b="1">
                <a:solidFill>
                  <a:srgbClr val="00FF00"/>
                </a:solidFill>
              </a:rPr>
              <a:t>%50 panels of total panels have dent&amp;ding problems.</a:t>
            </a:r>
          </a:p>
        </p:txBody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E1D8AD27-8F3B-41DE-95BB-5B33370B9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233" y="4162425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600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it-IT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Combi</a:t>
            </a:r>
            <a:r>
              <a:rPr lang="it-IT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Machine </a:t>
            </a:r>
            <a:endParaRPr lang="tr-TR" sz="16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75119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802E0CBB-E73E-4CDC-91D4-C314B973B37F}"/>
              </a:ext>
            </a:extLst>
          </p:cNvPr>
          <p:cNvSpPr/>
          <p:nvPr/>
        </p:nvSpPr>
        <p:spPr>
          <a:xfrm>
            <a:off x="1385596" y="1058006"/>
            <a:ext cx="9443744" cy="54666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en-GB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Quality Effect Customers Testimonial 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214880" y="1467602"/>
            <a:ext cx="82092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Technic" panose="00000400000000000000" pitchFamily="2" charset="2"/>
              </a:rPr>
              <a:t>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Before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installing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the new Dry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Cleaner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and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Sectorial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Reoiler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on the press line  in 2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month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had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1012’ of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downtimes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for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technical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reasons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and 7776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pieces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scrap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pl-PL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After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installing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the new Dry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Cleaner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and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Sectorial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Reoiler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we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had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technical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downtimes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for 308’ and 3038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pieces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scrap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Technic" panose="00000400000000000000" pitchFamily="2" charset="2"/>
              </a:rPr>
              <a:t>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it-IT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Technic" panose="00000400000000000000" pitchFamily="2" charset="2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Technic" panose="00000400000000000000" pitchFamily="2" charset="2"/>
              </a:rPr>
              <a:t>			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l-PL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s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hort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it-IT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Technical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downtimes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	 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less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</a:t>
            </a:r>
            <a:r>
              <a:rPr lang="pl-PL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30%</a:t>
            </a:r>
            <a:endParaRPr lang="it-IT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pl-PL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Sc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rap                               </a:t>
            </a:r>
            <a:r>
              <a:rPr lang="it-IT" sz="20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less</a:t>
            </a:r>
            <a:r>
              <a:rPr lang="it-IT" sz="20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40%</a:t>
            </a:r>
            <a:endParaRPr lang="pl-PL" sz="20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de-DE" sz="2000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16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81928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708666" y="81470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Total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Cost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id="{3ECE64FB-79E1-4B96-AFB2-6C2D8D0644D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2743200"/>
            <a:ext cx="33337" cy="3140076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id="{D31253E5-63EB-4B3E-8E30-DAD7DF6B23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76500" y="5888037"/>
            <a:ext cx="4419600" cy="22227"/>
          </a:xfrm>
          <a:prstGeom prst="line">
            <a:avLst/>
          </a:prstGeom>
          <a:noFill/>
          <a:ln w="508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3300157D-3904-4896-9CBB-06822155B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9849" y="2184967"/>
            <a:ext cx="2087563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</a:t>
            </a: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48.033,00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12" name="Line 16">
            <a:extLst>
              <a:ext uri="{FF2B5EF4-FFF2-40B4-BE49-F238E27FC236}">
                <a16:creationId xmlns:a16="http://schemas.microsoft.com/office/drawing/2014/main" id="{C3EA2F8C-E4CE-491C-BEF6-928FCD851E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67501" y="5865811"/>
            <a:ext cx="3705859" cy="22228"/>
          </a:xfrm>
          <a:prstGeom prst="line">
            <a:avLst/>
          </a:prstGeom>
          <a:noFill/>
          <a:ln w="63500">
            <a:solidFill>
              <a:srgbClr val="0033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0AFCC8A7-7E48-46BA-937C-F7F294667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556289"/>
            <a:ext cx="106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 defTabSz="965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5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5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5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5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200" b="1" i="1" dirty="0">
                <a:solidFill>
                  <a:srgbClr val="FF0000"/>
                </a:solidFill>
              </a:rPr>
              <a:t>1</a:t>
            </a:r>
            <a:r>
              <a:rPr lang="it-IT" altLang="it-IT" sz="1200" b="1" i="1" dirty="0">
                <a:solidFill>
                  <a:srgbClr val="FF0000"/>
                </a:solidFill>
              </a:rPr>
              <a:t>0</a:t>
            </a:r>
            <a:r>
              <a:rPr lang="tr-TR" altLang="it-IT" sz="1200" b="1" i="1" dirty="0">
                <a:solidFill>
                  <a:srgbClr val="FF0000"/>
                </a:solidFill>
              </a:rPr>
              <a:t>0 .000€</a:t>
            </a:r>
          </a:p>
        </p:txBody>
      </p:sp>
      <p:sp>
        <p:nvSpPr>
          <p:cNvPr id="15" name="Rectangle 22">
            <a:extLst>
              <a:ext uri="{FF2B5EF4-FFF2-40B4-BE49-F238E27FC236}">
                <a16:creationId xmlns:a16="http://schemas.microsoft.com/office/drawing/2014/main" id="{F2A1B1A0-043E-42B5-B091-E8AD0C480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250" y="4533265"/>
            <a:ext cx="432435" cy="1343659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78E28197-59A3-4E4F-9C2A-BB705E153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0016" y="5972174"/>
            <a:ext cx="2232025" cy="4978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Wash</a:t>
            </a:r>
            <a:r>
              <a:rPr lang="it-IT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ing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Machine</a:t>
            </a:r>
          </a:p>
        </p:txBody>
      </p:sp>
      <p:sp>
        <p:nvSpPr>
          <p:cNvPr id="22" name="Rectangle 29">
            <a:extLst>
              <a:ext uri="{FF2B5EF4-FFF2-40B4-BE49-F238E27FC236}">
                <a16:creationId xmlns:a16="http://schemas.microsoft.com/office/drawing/2014/main" id="{9F85FC33-0703-4864-A7FF-660BC94CA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240" y="2511074"/>
            <a:ext cx="863600" cy="3325212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q"/>
            </a:pPr>
            <a:endParaRPr lang="it-IT" altLang="it-IT" sz="4800"/>
          </a:p>
        </p:txBody>
      </p:sp>
      <p:sp>
        <p:nvSpPr>
          <p:cNvPr id="23" name="Rectangle 30">
            <a:extLst>
              <a:ext uri="{FF2B5EF4-FFF2-40B4-BE49-F238E27FC236}">
                <a16:creationId xmlns:a16="http://schemas.microsoft.com/office/drawing/2014/main" id="{537E5607-9953-42C6-9148-947D4A88A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6027" y="5987414"/>
            <a:ext cx="2232025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</a:t>
            </a:r>
            <a:r>
              <a:rPr lang="it-IT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aving</a:t>
            </a:r>
            <a:endParaRPr lang="tr-TR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" name="Rectangle 33">
            <a:extLst>
              <a:ext uri="{FF2B5EF4-FFF2-40B4-BE49-F238E27FC236}">
                <a16:creationId xmlns:a16="http://schemas.microsoft.com/office/drawing/2014/main" id="{D8C5B2CF-0A08-4D53-88B0-CF1D86CB1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243" y="877887"/>
            <a:ext cx="1042988" cy="431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€</a:t>
            </a:r>
          </a:p>
        </p:txBody>
      </p:sp>
      <p:sp>
        <p:nvSpPr>
          <p:cNvPr id="26" name="Line 34">
            <a:extLst>
              <a:ext uri="{FF2B5EF4-FFF2-40B4-BE49-F238E27FC236}">
                <a16:creationId xmlns:a16="http://schemas.microsoft.com/office/drawing/2014/main" id="{2BF872D9-C0F6-4ADC-9089-FBB4ABA44E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8400" y="1309687"/>
            <a:ext cx="0" cy="2195513"/>
          </a:xfrm>
          <a:prstGeom prst="line">
            <a:avLst/>
          </a:prstGeom>
          <a:noFill/>
          <a:ln w="47625">
            <a:solidFill>
              <a:srgbClr val="003366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7" name="AutoShape 35">
            <a:extLst>
              <a:ext uri="{FF2B5EF4-FFF2-40B4-BE49-F238E27FC236}">
                <a16:creationId xmlns:a16="http://schemas.microsoft.com/office/drawing/2014/main" id="{AC15DBD4-B45D-4F45-900C-3B6802118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178" y="1138483"/>
            <a:ext cx="2566097" cy="1042988"/>
          </a:xfrm>
          <a:prstGeom prst="cloudCallout">
            <a:avLst>
              <a:gd name="adj1" fmla="val 54407"/>
              <a:gd name="adj2" fmla="val 77093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Font typeface="Wingdings" panose="05000000000000000000" pitchFamily="2" charset="2"/>
              <a:buNone/>
            </a:pPr>
            <a:r>
              <a:rPr lang="it-IT" altLang="it-IT" sz="1400" b="1" dirty="0">
                <a:solidFill>
                  <a:srgbClr val="FF0000"/>
                </a:solidFill>
              </a:rPr>
              <a:t>      </a:t>
            </a:r>
            <a:r>
              <a:rPr lang="tr-TR" altLang="it-IT" sz="1400" b="1" dirty="0">
                <a:solidFill>
                  <a:srgbClr val="FF0000"/>
                </a:solidFill>
              </a:rPr>
              <a:t>Saving</a:t>
            </a:r>
            <a:r>
              <a:rPr lang="it-IT" altLang="it-IT" sz="1400" b="1" dirty="0">
                <a:solidFill>
                  <a:srgbClr val="FF0000"/>
                </a:solidFill>
              </a:rPr>
              <a:t> </a:t>
            </a:r>
            <a:r>
              <a:rPr lang="tr-TR" altLang="it-IT" sz="1400" b="1" dirty="0">
                <a:solidFill>
                  <a:srgbClr val="FF0000"/>
                </a:solidFill>
              </a:rPr>
              <a:t>/</a:t>
            </a:r>
            <a:r>
              <a:rPr lang="it-IT" altLang="it-IT" sz="1400" b="1" dirty="0">
                <a:solidFill>
                  <a:srgbClr val="FF0000"/>
                </a:solidFill>
              </a:rPr>
              <a:t> </a:t>
            </a:r>
            <a:r>
              <a:rPr lang="tr-TR" altLang="it-IT" sz="1400" b="1" dirty="0">
                <a:solidFill>
                  <a:srgbClr val="FF0000"/>
                </a:solidFill>
              </a:rPr>
              <a:t>year</a:t>
            </a:r>
            <a:r>
              <a:rPr lang="it-IT" altLang="it-IT" sz="1400" b="1" dirty="0">
                <a:solidFill>
                  <a:srgbClr val="FF0000"/>
                </a:solidFill>
              </a:rPr>
              <a:t> / 2 </a:t>
            </a:r>
            <a:r>
              <a:rPr lang="it-IT" altLang="it-IT" sz="1400" b="1" dirty="0" err="1">
                <a:solidFill>
                  <a:srgbClr val="FF0000"/>
                </a:solidFill>
              </a:rPr>
              <a:t>shifts</a:t>
            </a:r>
            <a:r>
              <a:rPr lang="tr-TR" altLang="it-IT" sz="1400" b="1" dirty="0">
                <a:solidFill>
                  <a:srgbClr val="FF0000"/>
                </a:solidFill>
              </a:rPr>
              <a:t> </a:t>
            </a:r>
            <a:r>
              <a:rPr lang="it-IT" altLang="it-IT" sz="1400" b="1" dirty="0">
                <a:solidFill>
                  <a:srgbClr val="FF0000"/>
                </a:solidFill>
              </a:rPr>
              <a:t>148.033,00 </a:t>
            </a:r>
            <a:r>
              <a:rPr lang="tr-TR" altLang="it-IT" sz="1400" b="1" dirty="0">
                <a:solidFill>
                  <a:srgbClr val="FF0000"/>
                </a:solidFill>
              </a:rPr>
              <a:t>€ </a:t>
            </a:r>
          </a:p>
        </p:txBody>
      </p:sp>
      <p:sp>
        <p:nvSpPr>
          <p:cNvPr id="33" name="Text Box 18">
            <a:extLst>
              <a:ext uri="{FF2B5EF4-FFF2-40B4-BE49-F238E27FC236}">
                <a16:creationId xmlns:a16="http://schemas.microsoft.com/office/drawing/2014/main" id="{802E087E-2908-4A12-8905-5E79181DA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410200"/>
            <a:ext cx="106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2100" indent="-292100" defTabSz="965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5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5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5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5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i="1" dirty="0">
                <a:solidFill>
                  <a:srgbClr val="FF0000"/>
                </a:solidFill>
              </a:rPr>
              <a:t>10.</a:t>
            </a:r>
            <a:r>
              <a:rPr lang="tr-TR" altLang="it-IT" sz="1200" b="1" i="1" dirty="0">
                <a:solidFill>
                  <a:srgbClr val="FF0000"/>
                </a:solidFill>
              </a:rPr>
              <a:t>00</a:t>
            </a:r>
            <a:r>
              <a:rPr lang="it-IT" altLang="it-IT" sz="1200" b="1" i="1" dirty="0">
                <a:solidFill>
                  <a:srgbClr val="FF0000"/>
                </a:solidFill>
              </a:rPr>
              <a:t>0</a:t>
            </a:r>
            <a:r>
              <a:rPr lang="tr-TR" altLang="it-IT" sz="1200" b="1" i="1" dirty="0">
                <a:solidFill>
                  <a:srgbClr val="FF0000"/>
                </a:solidFill>
              </a:rPr>
              <a:t>€</a:t>
            </a:r>
          </a:p>
        </p:txBody>
      </p:sp>
      <p:sp>
        <p:nvSpPr>
          <p:cNvPr id="34" name="Rectangle 13">
            <a:extLst>
              <a:ext uri="{FF2B5EF4-FFF2-40B4-BE49-F238E27FC236}">
                <a16:creationId xmlns:a16="http://schemas.microsoft.com/office/drawing/2014/main" id="{3DC9CB5E-6D90-4E9D-95AE-D6FFB56D7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6105" y="2572250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42.519,00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38" name="Rectangle 22">
            <a:extLst>
              <a:ext uri="{FF2B5EF4-FFF2-40B4-BE49-F238E27FC236}">
                <a16:creationId xmlns:a16="http://schemas.microsoft.com/office/drawing/2014/main" id="{8FF3159E-2825-486D-9FC7-7BBD2FBF3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9812" y="4448656"/>
            <a:ext cx="432435" cy="142826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39" name="Rectangle 22">
            <a:extLst>
              <a:ext uri="{FF2B5EF4-FFF2-40B4-BE49-F238E27FC236}">
                <a16:creationId xmlns:a16="http://schemas.microsoft.com/office/drawing/2014/main" id="{F923188D-15DB-41CC-998C-6E92828DD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74" y="2765426"/>
            <a:ext cx="432435" cy="3111497"/>
          </a:xfrm>
          <a:prstGeom prst="rect">
            <a:avLst/>
          </a:prstGeom>
          <a:solidFill>
            <a:srgbClr val="00D661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0" name="Rectangle 13">
            <a:extLst>
              <a:ext uri="{FF2B5EF4-FFF2-40B4-BE49-F238E27FC236}">
                <a16:creationId xmlns:a16="http://schemas.microsoft.com/office/drawing/2014/main" id="{55667596-7B85-43BF-A397-16DAE9906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292" y="2538914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44.000,00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1" name="Rectangle 13">
            <a:extLst>
              <a:ext uri="{FF2B5EF4-FFF2-40B4-BE49-F238E27FC236}">
                <a16:creationId xmlns:a16="http://schemas.microsoft.com/office/drawing/2014/main" id="{BCC7C776-9076-44BA-915E-C8663E206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447" y="1177629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150.000,00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2" name="Rectangle 22">
            <a:extLst>
              <a:ext uri="{FF2B5EF4-FFF2-40B4-BE49-F238E27FC236}">
                <a16:creationId xmlns:a16="http://schemas.microsoft.com/office/drawing/2014/main" id="{50290CC2-D111-4797-A93F-028F4200E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0991" y="5684838"/>
            <a:ext cx="432435" cy="192086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3" name="Rectangle 27">
            <a:extLst>
              <a:ext uri="{FF2B5EF4-FFF2-40B4-BE49-F238E27FC236}">
                <a16:creationId xmlns:a16="http://schemas.microsoft.com/office/drawing/2014/main" id="{5ECF2173-F4E8-4BE2-95F4-D396CA961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6637" y="5972174"/>
            <a:ext cx="2232025" cy="49783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 eaLnBrk="1" hangingPunct="1">
              <a:defRPr/>
            </a:pP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it-IT" sz="1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Combi</a:t>
            </a:r>
            <a:r>
              <a:rPr lang="tr-TR" sz="1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Machine</a:t>
            </a:r>
          </a:p>
        </p:txBody>
      </p:sp>
      <p:sp>
        <p:nvSpPr>
          <p:cNvPr id="44" name="Rectangle 13">
            <a:extLst>
              <a:ext uri="{FF2B5EF4-FFF2-40B4-BE49-F238E27FC236}">
                <a16:creationId xmlns:a16="http://schemas.microsoft.com/office/drawing/2014/main" id="{80973ED9-1221-4D06-B2CE-54F965FE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3536" y="4054142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7.486,00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5" name="Rectangle 22">
            <a:extLst>
              <a:ext uri="{FF2B5EF4-FFF2-40B4-BE49-F238E27FC236}">
                <a16:creationId xmlns:a16="http://schemas.microsoft.com/office/drawing/2014/main" id="{1B0B5CD2-48C6-41A2-9D68-B3FFACE48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7553" y="5729288"/>
            <a:ext cx="432435" cy="14763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6" name="Rectangle 22">
            <a:extLst>
              <a:ext uri="{FF2B5EF4-FFF2-40B4-BE49-F238E27FC236}">
                <a16:creationId xmlns:a16="http://schemas.microsoft.com/office/drawing/2014/main" id="{D23004CD-FEE2-4774-ACF6-81302C62A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4115" y="4152451"/>
            <a:ext cx="432435" cy="1726379"/>
          </a:xfrm>
          <a:prstGeom prst="rect">
            <a:avLst/>
          </a:prstGeom>
          <a:solidFill>
            <a:srgbClr val="00D661"/>
          </a:solidFill>
          <a:ln>
            <a:noFill/>
          </a:ln>
          <a:extLst/>
        </p:spPr>
        <p:txBody>
          <a:bodyPr vert="vert270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65000"/>
              <a:buNone/>
            </a:pPr>
            <a:endParaRPr lang="it-IT" altLang="it-IT" sz="1200" b="1" dirty="0"/>
          </a:p>
        </p:txBody>
      </p:sp>
      <p:sp>
        <p:nvSpPr>
          <p:cNvPr id="47" name="Rectangle 13">
            <a:extLst>
              <a:ext uri="{FF2B5EF4-FFF2-40B4-BE49-F238E27FC236}">
                <a16:creationId xmlns:a16="http://schemas.microsoft.com/office/drawing/2014/main" id="{2F0E1438-186E-4349-BA52-DC0462AC3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0183" y="4053477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5.000,00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48" name="Rectangle 13">
            <a:extLst>
              <a:ext uri="{FF2B5EF4-FFF2-40B4-BE49-F238E27FC236}">
                <a16:creationId xmlns:a16="http://schemas.microsoft.com/office/drawing/2014/main" id="{30FCA4D2-DD78-436E-B2F1-6B319F1AA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9352" y="2661440"/>
            <a:ext cx="406556" cy="161068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vert270"/>
          <a:lstStyle/>
          <a:p>
            <a:pPr algn="ctr" eaLnBrk="1" hangingPunct="1">
              <a:defRPr/>
            </a:pPr>
            <a:r>
              <a:rPr lang="it-IT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75.000,00</a:t>
            </a:r>
            <a:r>
              <a:rPr lang="tr-TR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€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752EBB52-9143-4E76-B5B1-7240D447E08A}"/>
              </a:ext>
            </a:extLst>
          </p:cNvPr>
          <p:cNvSpPr/>
          <p:nvPr/>
        </p:nvSpPr>
        <p:spPr>
          <a:xfrm>
            <a:off x="8625840" y="988312"/>
            <a:ext cx="213360" cy="19980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525ECE1-761D-49E0-91D0-B6BB2CEB73F9}"/>
              </a:ext>
            </a:extLst>
          </p:cNvPr>
          <p:cNvSpPr txBox="1"/>
          <p:nvPr/>
        </p:nvSpPr>
        <p:spPr>
          <a:xfrm>
            <a:off x="9133840" y="969961"/>
            <a:ext cx="1706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63C1E2D1-F239-46C0-8644-27C15713CDF1}"/>
              </a:ext>
            </a:extLst>
          </p:cNvPr>
          <p:cNvSpPr/>
          <p:nvPr/>
        </p:nvSpPr>
        <p:spPr>
          <a:xfrm>
            <a:off x="8625840" y="1292574"/>
            <a:ext cx="213360" cy="19980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D9696E46-1A16-4718-AD7E-9382A1F7908E}"/>
              </a:ext>
            </a:extLst>
          </p:cNvPr>
          <p:cNvSpPr txBox="1"/>
          <p:nvPr/>
        </p:nvSpPr>
        <p:spPr>
          <a:xfrm>
            <a:off x="9133840" y="1274223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62F3FD44-0292-4F37-95BF-BB090E1795C4}"/>
              </a:ext>
            </a:extLst>
          </p:cNvPr>
          <p:cNvSpPr/>
          <p:nvPr/>
        </p:nvSpPr>
        <p:spPr>
          <a:xfrm>
            <a:off x="8625840" y="1622745"/>
            <a:ext cx="213360" cy="199807"/>
          </a:xfrm>
          <a:prstGeom prst="rect">
            <a:avLst/>
          </a:prstGeom>
          <a:solidFill>
            <a:srgbClr val="00D6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FD6C1038-8B39-4425-996D-BF9152C8B49C}"/>
              </a:ext>
            </a:extLst>
          </p:cNvPr>
          <p:cNvSpPr txBox="1"/>
          <p:nvPr/>
        </p:nvSpPr>
        <p:spPr>
          <a:xfrm>
            <a:off x="9133840" y="1604394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</a:p>
        </p:txBody>
      </p:sp>
    </p:spTree>
    <p:extLst>
      <p:ext uri="{BB962C8B-B14F-4D97-AF65-F5344CB8AC3E}">
        <p14:creationId xmlns:p14="http://schemas.microsoft.com/office/powerpoint/2010/main" val="68307043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References Automotive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pic>
        <p:nvPicPr>
          <p:cNvPr id="51" name="Immagine 50">
            <a:extLst>
              <a:ext uri="{FF2B5EF4-FFF2-40B4-BE49-F238E27FC236}">
                <a16:creationId xmlns:a16="http://schemas.microsoft.com/office/drawing/2014/main" id="{4EC26089-8C2F-4B22-97AE-AB03EE925B4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869" y="3137820"/>
            <a:ext cx="1590261" cy="662195"/>
          </a:xfrm>
          <a:prstGeom prst="rect">
            <a:avLst/>
          </a:prstGeom>
        </p:spPr>
      </p:pic>
      <p:pic>
        <p:nvPicPr>
          <p:cNvPr id="53" name="Immagine 52">
            <a:extLst>
              <a:ext uri="{FF2B5EF4-FFF2-40B4-BE49-F238E27FC236}">
                <a16:creationId xmlns:a16="http://schemas.microsoft.com/office/drawing/2014/main" id="{F82FF2D3-9640-4B47-874D-DC9B644A29F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53" b="89055" l="1625" r="95125">
                        <a14:foregroundMark x1="3125" y1="15920" x2="8000" y2="67164"/>
                        <a14:foregroundMark x1="8000" y1="67164" x2="11000" y2="67662"/>
                        <a14:foregroundMark x1="3000" y1="74627" x2="5500" y2="72637"/>
                        <a14:foregroundMark x1="2375" y1="16418" x2="2625" y2="16418"/>
                        <a14:foregroundMark x1="20875" y1="37313" x2="20500" y2="63184"/>
                        <a14:foregroundMark x1="20500" y1="63184" x2="20875" y2="69652"/>
                        <a14:foregroundMark x1="27125" y1="44776" x2="27125" y2="44776"/>
                        <a14:foregroundMark x1="32750" y1="51741" x2="32750" y2="51741"/>
                        <a14:foregroundMark x1="38375" y1="48756" x2="38375" y2="48756"/>
                        <a14:foregroundMark x1="43000" y1="47761" x2="43000" y2="47761"/>
                        <a14:foregroundMark x1="48625" y1="44279" x2="48625" y2="44279"/>
                        <a14:foregroundMark x1="57250" y1="46766" x2="57250" y2="46766"/>
                        <a14:foregroundMark x1="67125" y1="47761" x2="67125" y2="47761"/>
                        <a14:foregroundMark x1="76000" y1="48756" x2="76000" y2="48756"/>
                        <a14:foregroundMark x1="81125" y1="48756" x2="81125" y2="48756"/>
                        <a14:foregroundMark x1="85125" y1="48756" x2="85125" y2="48756"/>
                        <a14:foregroundMark x1="91375" y1="47761" x2="91375" y2="47761"/>
                        <a14:foregroundMark x1="95125" y1="46766" x2="95125" y2="46766"/>
                        <a14:foregroundMark x1="3375" y1="88557" x2="3375" y2="88557"/>
                        <a14:foregroundMark x1="15000" y1="82090" x2="15000" y2="82090"/>
                        <a14:foregroundMark x1="8375" y1="89055" x2="8375" y2="89055"/>
                        <a14:foregroundMark x1="1625" y1="19900" x2="1625" y2="19900"/>
                        <a14:foregroundMark x1="1750" y1="16915" x2="1750" y2="16915"/>
                        <a14:foregroundMark x1="2125" y1="11443" x2="2125" y2="11443"/>
                        <a14:foregroundMark x1="2000" y1="21891" x2="2000" y2="218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70" y="3320401"/>
            <a:ext cx="2889365" cy="725953"/>
          </a:xfrm>
          <a:prstGeom prst="rect">
            <a:avLst/>
          </a:prstGeom>
        </p:spPr>
      </p:pic>
      <p:pic>
        <p:nvPicPr>
          <p:cNvPr id="55" name="Immagine 54">
            <a:extLst>
              <a:ext uri="{FF2B5EF4-FFF2-40B4-BE49-F238E27FC236}">
                <a16:creationId xmlns:a16="http://schemas.microsoft.com/office/drawing/2014/main" id="{19A9115C-1DF0-49CD-ADFC-923BB007A21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44" b="89313" l="9922" r="91384">
                        <a14:foregroundMark x1="40992" y1="14504" x2="40992" y2="9160"/>
                        <a14:foregroundMark x1="32898" y1="18321" x2="32898" y2="18321"/>
                        <a14:foregroundMark x1="26371" y1="28244" x2="35509" y2="12214"/>
                        <a14:foregroundMark x1="30287" y1="15267" x2="27154" y2="22901"/>
                        <a14:foregroundMark x1="17440" y1="36140" x2="18799" y2="48855"/>
                        <a14:foregroundMark x1="14883" y1="12214" x2="16202" y2="24560"/>
                        <a14:foregroundMark x1="21085" y1="44771" x2="23499" y2="40458"/>
                        <a14:foregroundMark x1="18799" y1="48855" x2="20049" y2="46621"/>
                        <a14:foregroundMark x1="13316" y1="7634" x2="13316" y2="7634"/>
                        <a14:foregroundMark x1="54308" y1="45802" x2="58747" y2="12977"/>
                        <a14:foregroundMark x1="71867" y1="41985" x2="72585" y2="51908"/>
                        <a14:foregroundMark x1="71757" y1="40458" x2="71867" y2="41985"/>
                        <a14:foregroundMark x1="71702" y1="39695" x2="71757" y2="40458"/>
                        <a14:foregroundMark x1="71647" y1="38931" x2="71702" y2="39695"/>
                        <a14:foregroundMark x1="71109" y1="31503" x2="71647" y2="38931"/>
                        <a14:foregroundMark x1="69713" y1="12214" x2="70972" y2="29620"/>
                        <a14:foregroundMark x1="69018" y1="32893" x2="68146" y2="28244"/>
                        <a14:foregroundMark x1="70151" y1="38931" x2="69781" y2="36960"/>
                        <a14:foregroundMark x1="70294" y1="39695" x2="70151" y2="38931"/>
                        <a14:foregroundMark x1="70437" y1="40458" x2="70294" y2="39695"/>
                        <a14:foregroundMark x1="70724" y1="41985" x2="70437" y2="40458"/>
                        <a14:foregroundMark x1="72585" y1="51908" x2="70724" y2="41985"/>
                        <a14:foregroundMark x1="80157" y1="61069" x2="80157" y2="61069"/>
                        <a14:foregroundMark x1="80157" y1="58015" x2="80157" y2="58015"/>
                        <a14:foregroundMark x1="80418" y1="67176" x2="80418" y2="67176"/>
                        <a14:foregroundMark x1="84595" y1="64885" x2="84595" y2="64885"/>
                        <a14:foregroundMark x1="86423" y1="61069" x2="86423" y2="61069"/>
                        <a14:foregroundMark x1="91384" y1="53435" x2="91384" y2="53435"/>
                        <a14:foregroundMark x1="15405" y1="5344" x2="15405" y2="5344"/>
                        <a14:foregroundMark x1="67885" y1="52672" x2="67885" y2="52672"/>
                        <a14:foregroundMark x1="66319" y1="50382" x2="66319" y2="50382"/>
                        <a14:foregroundMark x1="66841" y1="48855" x2="66841" y2="48855"/>
                        <a14:foregroundMark x1="68930" y1="48855" x2="68930" y2="48855"/>
                        <a14:backgroundMark x1="16188" y1="33588" x2="16188" y2="33588"/>
                        <a14:backgroundMark x1="13577" y1="35115" x2="16710" y2="36641"/>
                        <a14:backgroundMark x1="19060" y1="36641" x2="17755" y2="37405"/>
                        <a14:backgroundMark x1="67363" y1="39695" x2="68930" y2="40458"/>
                        <a14:backgroundMark x1="71018" y1="41985" x2="71018" y2="41985"/>
                        <a14:backgroundMark x1="71018" y1="40458" x2="71018" y2="40458"/>
                        <a14:backgroundMark x1="70757" y1="38931" x2="70757" y2="38931"/>
                        <a14:backgroundMark x1="70757" y1="39695" x2="70757" y2="39695"/>
                        <a14:backgroundMark x1="70757" y1="39695" x2="70757" y2="39695"/>
                        <a14:backgroundMark x1="69974" y1="39695" x2="69974" y2="39695"/>
                        <a14:backgroundMark x1="70757" y1="39695" x2="70757" y2="39695"/>
                        <a14:backgroundMark x1="70757" y1="41985" x2="70757" y2="419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537" y="3490873"/>
            <a:ext cx="1797534" cy="614822"/>
          </a:xfrm>
          <a:prstGeom prst="rect">
            <a:avLst/>
          </a:prstGeom>
        </p:spPr>
      </p:pic>
      <p:pic>
        <p:nvPicPr>
          <p:cNvPr id="61" name="Immagine 60">
            <a:extLst>
              <a:ext uri="{FF2B5EF4-FFF2-40B4-BE49-F238E27FC236}">
                <a16:creationId xmlns:a16="http://schemas.microsoft.com/office/drawing/2014/main" id="{99D22C8A-705D-45E2-B2E4-37B2B958443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5000" r="96750">
                        <a14:foregroundMark x1="12250" y1="55750" x2="12250" y2="55750"/>
                        <a14:foregroundMark x1="29250" y1="44250" x2="29250" y2="44250"/>
                        <a14:foregroundMark x1="5000" y1="45500" x2="5000" y2="45500"/>
                        <a14:foregroundMark x1="48000" y1="64250" x2="48000" y2="64250"/>
                        <a14:foregroundMark x1="7500" y1="65250" x2="7500" y2="65250"/>
                        <a14:foregroundMark x1="9250" y1="65000" x2="9250" y2="65000"/>
                        <a14:foregroundMark x1="13250" y1="64500" x2="13250" y2="64500"/>
                        <a14:foregroundMark x1="17500" y1="64500" x2="17500" y2="64500"/>
                        <a14:foregroundMark x1="22250" y1="64500" x2="22250" y2="64500"/>
                        <a14:foregroundMark x1="89500" y1="50000" x2="89500" y2="50000"/>
                        <a14:foregroundMark x1="91750" y1="48000" x2="91750" y2="48000"/>
                        <a14:foregroundMark x1="92750" y1="46000" x2="92750" y2="46000"/>
                        <a14:foregroundMark x1="92000" y1="51250" x2="92000" y2="51250"/>
                        <a14:foregroundMark x1="91250" y1="47750" x2="78500" y2="45000"/>
                        <a14:foregroundMark x1="78500" y1="45000" x2="82750" y2="57750"/>
                        <a14:foregroundMark x1="82750" y1="57750" x2="92000" y2="48500"/>
                        <a14:foregroundMark x1="92000" y1="48500" x2="79000" y2="44000"/>
                        <a14:foregroundMark x1="79000" y1="44000" x2="75750" y2="57000"/>
                        <a14:foregroundMark x1="75750" y1="57000" x2="88500" y2="58250"/>
                        <a14:foregroundMark x1="88500" y1="58250" x2="93500" y2="46500"/>
                        <a14:foregroundMark x1="93500" y1="46500" x2="80500" y2="40500"/>
                        <a14:foregroundMark x1="80500" y1="40500" x2="72250" y2="51250"/>
                        <a14:foregroundMark x1="72250" y1="51250" x2="79250" y2="62250"/>
                        <a14:foregroundMark x1="79250" y1="62250" x2="94000" y2="61750"/>
                        <a14:foregroundMark x1="94000" y1="61750" x2="96750" y2="48500"/>
                        <a14:foregroundMark x1="96750" y1="48500" x2="87250" y2="38250"/>
                        <a14:foregroundMark x1="87250" y1="38250" x2="85250" y2="38000"/>
                        <a14:foregroundMark x1="63250" y1="53750" x2="63250" y2="53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187" y="2956918"/>
            <a:ext cx="1567218" cy="1567218"/>
          </a:xfrm>
          <a:prstGeom prst="rect">
            <a:avLst/>
          </a:prstGeom>
        </p:spPr>
      </p:pic>
      <p:pic>
        <p:nvPicPr>
          <p:cNvPr id="65" name="Immagine 64">
            <a:extLst>
              <a:ext uri="{FF2B5EF4-FFF2-40B4-BE49-F238E27FC236}">
                <a16:creationId xmlns:a16="http://schemas.microsoft.com/office/drawing/2014/main" id="{924DB293-0B9E-437D-90D6-44C6ECF9AEA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7600" r="93600">
                        <a14:foregroundMark x1="12800" y1="26667" x2="12800" y2="26667"/>
                        <a14:foregroundMark x1="10400" y1="26667" x2="10400" y2="26667"/>
                        <a14:foregroundMark x1="7600" y1="26667" x2="7600" y2="26667"/>
                        <a14:foregroundMark x1="28400" y1="38889" x2="28400" y2="38889"/>
                        <a14:foregroundMark x1="64400" y1="42222" x2="64400" y2="42222"/>
                        <a14:foregroundMark x1="79600" y1="71111" x2="79600" y2="71111"/>
                        <a14:foregroundMark x1="85600" y1="71111" x2="85600" y2="71111"/>
                        <a14:foregroundMark x1="93600" y1="77778" x2="93600" y2="7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70" y="2078734"/>
            <a:ext cx="1859520" cy="669427"/>
          </a:xfrm>
          <a:prstGeom prst="rect">
            <a:avLst/>
          </a:prstGeom>
        </p:spPr>
      </p:pic>
      <p:pic>
        <p:nvPicPr>
          <p:cNvPr id="71" name="Immagine 70">
            <a:extLst>
              <a:ext uri="{FF2B5EF4-FFF2-40B4-BE49-F238E27FC236}">
                <a16:creationId xmlns:a16="http://schemas.microsoft.com/office/drawing/2014/main" id="{9D7E1EEB-DC0C-4D58-B5D7-BE55FB1403D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237" y="5255337"/>
            <a:ext cx="2699892" cy="557978"/>
          </a:xfrm>
          <a:prstGeom prst="rect">
            <a:avLst/>
          </a:prstGeom>
        </p:spPr>
      </p:pic>
      <p:pic>
        <p:nvPicPr>
          <p:cNvPr id="77" name="Immagine 76">
            <a:extLst>
              <a:ext uri="{FF2B5EF4-FFF2-40B4-BE49-F238E27FC236}">
                <a16:creationId xmlns:a16="http://schemas.microsoft.com/office/drawing/2014/main" id="{8088D3A7-B0D5-453B-94D4-0163E296BE4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286" y="5321050"/>
            <a:ext cx="1421844" cy="426553"/>
          </a:xfrm>
          <a:prstGeom prst="rect">
            <a:avLst/>
          </a:prstGeom>
        </p:spPr>
      </p:pic>
      <p:pic>
        <p:nvPicPr>
          <p:cNvPr id="91" name="Immagine 90">
            <a:extLst>
              <a:ext uri="{FF2B5EF4-FFF2-40B4-BE49-F238E27FC236}">
                <a16:creationId xmlns:a16="http://schemas.microsoft.com/office/drawing/2014/main" id="{8ACEEB3C-8EF6-41DC-8D8E-AED31441F65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3775" y="3519027"/>
            <a:ext cx="1428750" cy="561975"/>
          </a:xfrm>
          <a:prstGeom prst="rect">
            <a:avLst/>
          </a:prstGeom>
        </p:spPr>
      </p:pic>
      <p:pic>
        <p:nvPicPr>
          <p:cNvPr id="92" name="Immagine 91">
            <a:extLst>
              <a:ext uri="{FF2B5EF4-FFF2-40B4-BE49-F238E27FC236}">
                <a16:creationId xmlns:a16="http://schemas.microsoft.com/office/drawing/2014/main" id="{F4BFA30A-9F2A-44E1-9FDD-C50358711BEF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foregroundMark x1="23333" y1="53295" x2="23333" y2="53295"/>
                        <a14:foregroundMark x1="18500" y1="53295" x2="18500" y2="53295"/>
                        <a14:foregroundMark x1="14167" y1="58166" x2="14167" y2="58166"/>
                        <a14:foregroundMark x1="20333" y1="42120" x2="20333" y2="42120"/>
                        <a14:foregroundMark x1="56833" y1="54155" x2="56833" y2="54155"/>
                        <a14:foregroundMark x1="68167" y1="53295" x2="68167" y2="53295"/>
                        <a14:foregroundMark x1="80667" y1="55587" x2="80667" y2="555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037" y="1631159"/>
            <a:ext cx="2198983" cy="1279075"/>
          </a:xfrm>
          <a:prstGeom prst="rect">
            <a:avLst/>
          </a:prstGeom>
        </p:spPr>
      </p:pic>
      <p:pic>
        <p:nvPicPr>
          <p:cNvPr id="94" name="Immagine 93">
            <a:extLst>
              <a:ext uri="{FF2B5EF4-FFF2-40B4-BE49-F238E27FC236}">
                <a16:creationId xmlns:a16="http://schemas.microsoft.com/office/drawing/2014/main" id="{90DB2E88-AC63-4CC6-8B1C-D121C7CC69D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187" y="5301041"/>
            <a:ext cx="1943100" cy="533400"/>
          </a:xfrm>
          <a:prstGeom prst="rect">
            <a:avLst/>
          </a:prstGeom>
        </p:spPr>
      </p:pic>
      <p:pic>
        <p:nvPicPr>
          <p:cNvPr id="95" name="Immagine 94">
            <a:extLst>
              <a:ext uri="{FF2B5EF4-FFF2-40B4-BE49-F238E27FC236}">
                <a16:creationId xmlns:a16="http://schemas.microsoft.com/office/drawing/2014/main" id="{4183D1C0-93FC-457D-B5DC-F41A0CEE3321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758" y="2274910"/>
            <a:ext cx="1883391" cy="509472"/>
          </a:xfrm>
          <a:prstGeom prst="rect">
            <a:avLst/>
          </a:prstGeom>
        </p:spPr>
      </p:pic>
      <p:pic>
        <p:nvPicPr>
          <p:cNvPr id="98" name="Immagine 97">
            <a:extLst>
              <a:ext uri="{FF2B5EF4-FFF2-40B4-BE49-F238E27FC236}">
                <a16:creationId xmlns:a16="http://schemas.microsoft.com/office/drawing/2014/main" id="{C5FD29BA-7568-49F8-A719-25ACA184176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572" y="5301041"/>
            <a:ext cx="952500" cy="283996"/>
          </a:xfrm>
          <a:prstGeom prst="rect">
            <a:avLst/>
          </a:prstGeom>
        </p:spPr>
      </p:pic>
      <p:pic>
        <p:nvPicPr>
          <p:cNvPr id="105" name="Immagine 104">
            <a:extLst>
              <a:ext uri="{FF2B5EF4-FFF2-40B4-BE49-F238E27FC236}">
                <a16:creationId xmlns:a16="http://schemas.microsoft.com/office/drawing/2014/main" id="{8EE91EE9-4BBB-4F04-B29F-AB82D0C91F4A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537" y="5458784"/>
            <a:ext cx="1966270" cy="315281"/>
          </a:xfrm>
          <a:prstGeom prst="rect">
            <a:avLst/>
          </a:prstGeom>
        </p:spPr>
      </p:pic>
      <p:pic>
        <p:nvPicPr>
          <p:cNvPr id="108" name="Immagine 107">
            <a:extLst>
              <a:ext uri="{FF2B5EF4-FFF2-40B4-BE49-F238E27FC236}">
                <a16:creationId xmlns:a16="http://schemas.microsoft.com/office/drawing/2014/main" id="{62E34CE3-C8E0-4010-927A-E5CADE655E50}"/>
              </a:ext>
            </a:extLst>
          </p:cNvPr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906" y="817086"/>
            <a:ext cx="1047373" cy="1045627"/>
          </a:xfrm>
          <a:prstGeom prst="rect">
            <a:avLst/>
          </a:prstGeom>
        </p:spPr>
      </p:pic>
      <p:pic>
        <p:nvPicPr>
          <p:cNvPr id="110" name="Immagine 109">
            <a:extLst>
              <a:ext uri="{FF2B5EF4-FFF2-40B4-BE49-F238E27FC236}">
                <a16:creationId xmlns:a16="http://schemas.microsoft.com/office/drawing/2014/main" id="{806820CD-12A9-41AA-AC68-B1936A27B592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374" y="2078734"/>
            <a:ext cx="3475783" cy="519630"/>
          </a:xfrm>
          <a:prstGeom prst="rect">
            <a:avLst/>
          </a:prstGeom>
        </p:spPr>
      </p:pic>
      <p:pic>
        <p:nvPicPr>
          <p:cNvPr id="111" name="Immagine 110">
            <a:extLst>
              <a:ext uri="{FF2B5EF4-FFF2-40B4-BE49-F238E27FC236}">
                <a16:creationId xmlns:a16="http://schemas.microsoft.com/office/drawing/2014/main" id="{6366D119-2026-4E96-AA2B-F4D2286DC1A4}"/>
              </a:ext>
            </a:extLst>
          </p:cNvPr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228" y="617708"/>
            <a:ext cx="2366869" cy="1330714"/>
          </a:xfrm>
          <a:prstGeom prst="rect">
            <a:avLst/>
          </a:prstGeom>
        </p:spPr>
      </p:pic>
      <p:pic>
        <p:nvPicPr>
          <p:cNvPr id="1026" name="Picture 2" descr="Risultati immagini per kia logo">
            <a:extLst>
              <a:ext uri="{FF2B5EF4-FFF2-40B4-BE49-F238E27FC236}">
                <a16:creationId xmlns:a16="http://schemas.microsoft.com/office/drawing/2014/main" id="{8CA2D0FD-89CD-4FA9-A57F-92B6CACBA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370" y="660940"/>
            <a:ext cx="1987546" cy="111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95EDC19A-4E74-4EA1-9F6A-64508FC75A3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5769" b="88462" l="2000" r="98000">
                        <a14:foregroundMark x1="11000" y1="38462" x2="11000" y2="38462"/>
                        <a14:foregroundMark x1="34000" y1="40385" x2="34000" y2="40385"/>
                        <a14:foregroundMark x1="75000" y1="40385" x2="75000" y2="40385"/>
                        <a14:foregroundMark x1="98000" y1="28846" x2="98000" y2="28846"/>
                        <a14:foregroundMark x1="4000" y1="42308" x2="4000" y2="42308"/>
                        <a14:foregroundMark x1="56000" y1="38462" x2="56000" y2="38462"/>
                        <a14:foregroundMark x1="6000" y1="73077" x2="6000" y2="73077"/>
                        <a14:foregroundMark x1="6000" y1="69231" x2="6000" y2="69231"/>
                        <a14:foregroundMark x1="2000" y1="71154" x2="2000" y2="71154"/>
                        <a14:foregroundMark x1="12000" y1="75000" x2="12000" y2="75000"/>
                        <a14:foregroundMark x1="23000" y1="73077" x2="23000" y2="73077"/>
                        <a14:foregroundMark x1="32000" y1="75000" x2="32000" y2="75000"/>
                        <a14:foregroundMark x1="30000" y1="71154" x2="30000" y2="71154"/>
                        <a14:foregroundMark x1="42000" y1="80769" x2="42000" y2="80769"/>
                        <a14:foregroundMark x1="44000" y1="71154" x2="44000" y2="71154"/>
                        <a14:foregroundMark x1="46000" y1="73077" x2="46000" y2="73077"/>
                        <a14:foregroundMark x1="50000" y1="73077" x2="50000" y2="73077"/>
                        <a14:foregroundMark x1="58000" y1="76923" x2="58000" y2="76923"/>
                        <a14:foregroundMark x1="63000" y1="75000" x2="63000" y2="75000"/>
                        <a14:foregroundMark x1="62000" y1="67308" x2="62000" y2="67308"/>
                        <a14:foregroundMark x1="59000" y1="69231" x2="59000" y2="69231"/>
                        <a14:foregroundMark x1="69000" y1="76923" x2="69000" y2="76923"/>
                        <a14:foregroundMark x1="75000" y1="80769" x2="75000" y2="80769"/>
                        <a14:foregroundMark x1="76000" y1="71154" x2="76000" y2="71154"/>
                        <a14:foregroundMark x1="69000" y1="71154" x2="69000" y2="71154"/>
                        <a14:foregroundMark x1="80000" y1="73077" x2="80000" y2="73077"/>
                        <a14:foregroundMark x1="84000" y1="80769" x2="84000" y2="80769"/>
                        <a14:foregroundMark x1="89000" y1="78846" x2="89000" y2="78846"/>
                        <a14:foregroundMark x1="93000" y1="78846" x2="93000" y2="7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9537" y="4310303"/>
            <a:ext cx="1543240" cy="802485"/>
          </a:xfrm>
          <a:prstGeom prst="rect">
            <a:avLst/>
          </a:prstGeom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3A48DAA6-151B-4C96-9E39-4CF0F2FA1C5E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9524" b="89796" l="4545" r="95601">
                        <a14:foregroundMark x1="8798" y1="50340" x2="8798" y2="50340"/>
                        <a14:foregroundMark x1="4692" y1="51020" x2="4692" y2="51020"/>
                        <a14:foregroundMark x1="15982" y1="56463" x2="15982" y2="56463"/>
                        <a14:foregroundMark x1="29472" y1="52381" x2="29472" y2="52381"/>
                        <a14:foregroundMark x1="42229" y1="33333" x2="42229" y2="33333"/>
                        <a14:foregroundMark x1="47361" y1="31973" x2="47361" y2="31973"/>
                        <a14:foregroundMark x1="50000" y1="29252" x2="50000" y2="29252"/>
                        <a14:foregroundMark x1="49853" y1="14286" x2="49853" y2="14286"/>
                        <a14:foregroundMark x1="56452" y1="14966" x2="56452" y2="14966"/>
                        <a14:foregroundMark x1="59824" y1="17007" x2="59824" y2="17007"/>
                        <a14:foregroundMark x1="67595" y1="25170" x2="67595" y2="25170"/>
                        <a14:foregroundMark x1="75073" y1="25850" x2="75073" y2="25850"/>
                        <a14:foregroundMark x1="79765" y1="29932" x2="79765" y2="29932"/>
                        <a14:foregroundMark x1="87390" y1="30612" x2="87390" y2="30612"/>
                        <a14:foregroundMark x1="89883" y1="30612" x2="89883" y2="30612"/>
                        <a14:foregroundMark x1="43988" y1="85714" x2="43988" y2="85714"/>
                        <a14:foregroundMark x1="44721" y1="80272" x2="44721" y2="80272"/>
                        <a14:foregroundMark x1="42522" y1="86395" x2="42522" y2="86395"/>
                        <a14:foregroundMark x1="45308" y1="75510" x2="45308" y2="75510"/>
                        <a14:foregroundMark x1="46628" y1="76190" x2="46628" y2="76190"/>
                        <a14:foregroundMark x1="47654" y1="72789" x2="47654" y2="72789"/>
                        <a14:foregroundMark x1="49853" y1="78231" x2="49853" y2="78231"/>
                        <a14:foregroundMark x1="53079" y1="74150" x2="53079" y2="74150"/>
                        <a14:foregroundMark x1="55425" y1="74150" x2="55425" y2="74150"/>
                        <a14:foregroundMark x1="55865" y1="85034" x2="55865" y2="85034"/>
                        <a14:foregroundMark x1="57185" y1="80272" x2="57185" y2="80272"/>
                        <a14:foregroundMark x1="58798" y1="78231" x2="58798" y2="78231"/>
                        <a14:foregroundMark x1="60117" y1="77551" x2="60117" y2="77551"/>
                        <a14:foregroundMark x1="62463" y1="77551" x2="62463" y2="77551"/>
                        <a14:foregroundMark x1="65982" y1="72109" x2="65982" y2="72109"/>
                        <a14:foregroundMark x1="67449" y1="77551" x2="67449" y2="77551"/>
                        <a14:foregroundMark x1="70674" y1="76190" x2="70674" y2="76190"/>
                        <a14:foregroundMark x1="74194" y1="80272" x2="74194" y2="80272"/>
                        <a14:foregroundMark x1="76393" y1="77551" x2="76393" y2="77551"/>
                        <a14:foregroundMark x1="77566" y1="76871" x2="77566" y2="76871"/>
                        <a14:foregroundMark x1="81085" y1="76190" x2="81085" y2="76190"/>
                        <a14:foregroundMark x1="82405" y1="76871" x2="82405" y2="76871"/>
                        <a14:foregroundMark x1="79179" y1="74830" x2="79179" y2="74830"/>
                        <a14:foregroundMark x1="83578" y1="78231" x2="83578" y2="78231"/>
                        <a14:foregroundMark x1="83578" y1="72789" x2="83578" y2="72789"/>
                        <a14:foregroundMark x1="86510" y1="85714" x2="86510" y2="85714"/>
                        <a14:foregroundMark x1="87683" y1="78231" x2="87683" y2="78231"/>
                        <a14:foregroundMark x1="87977" y1="86395" x2="87977" y2="86395"/>
                        <a14:foregroundMark x1="88563" y1="84354" x2="88563" y2="84354"/>
                        <a14:foregroundMark x1="89589" y1="82993" x2="95601" y2="85034"/>
                        <a14:foregroundMark x1="68622" y1="86395" x2="68622" y2="86395"/>
                        <a14:foregroundMark x1="68475" y1="72109" x2="68475" y2="72109"/>
                        <a14:foregroundMark x1="63783" y1="72789" x2="63783" y2="72789"/>
                        <a14:foregroundMark x1="41349" y1="78231" x2="41349" y2="78231"/>
                        <a14:foregroundMark x1="84604" y1="85034" x2="84604" y2="850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503" y="4350391"/>
            <a:ext cx="2488626" cy="536405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2CB57689-E3A5-4601-8FBB-5A5A6416651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794164" y="817086"/>
            <a:ext cx="910815" cy="100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8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ash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References Appliance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pic>
        <p:nvPicPr>
          <p:cNvPr id="48" name="Immagine 47">
            <a:extLst>
              <a:ext uri="{FF2B5EF4-FFF2-40B4-BE49-F238E27FC236}">
                <a16:creationId xmlns:a16="http://schemas.microsoft.com/office/drawing/2014/main" id="{3FB401F7-C3F5-423F-9F7D-EF9399E5AE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809" y="3073557"/>
            <a:ext cx="1524769" cy="433034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C1E59182-2F85-469F-B06F-33E8ACB7AF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84" y="1140686"/>
            <a:ext cx="2297450" cy="645500"/>
          </a:xfrm>
          <a:prstGeom prst="rect">
            <a:avLst/>
          </a:prstGeom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09B2FF60-CEEF-4977-9DF7-1AB40C06A2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84" y="3156514"/>
            <a:ext cx="2001694" cy="461929"/>
          </a:xfrm>
          <a:prstGeom prst="rect">
            <a:avLst/>
          </a:prstGeom>
        </p:spPr>
      </p:pic>
      <p:pic>
        <p:nvPicPr>
          <p:cNvPr id="79" name="Immagine 78">
            <a:extLst>
              <a:ext uri="{FF2B5EF4-FFF2-40B4-BE49-F238E27FC236}">
                <a16:creationId xmlns:a16="http://schemas.microsoft.com/office/drawing/2014/main" id="{D57AA878-F098-4E75-91E5-1B7EB9AB46B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749" y="2949111"/>
            <a:ext cx="1702070" cy="959778"/>
          </a:xfrm>
          <a:prstGeom prst="rect">
            <a:avLst/>
          </a:prstGeom>
        </p:spPr>
      </p:pic>
      <p:pic>
        <p:nvPicPr>
          <p:cNvPr id="88" name="Immagine 87">
            <a:extLst>
              <a:ext uri="{FF2B5EF4-FFF2-40B4-BE49-F238E27FC236}">
                <a16:creationId xmlns:a16="http://schemas.microsoft.com/office/drawing/2014/main" id="{97D78672-A4F7-484E-BAD6-2C8D15CA445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692" b="89868" l="6500" r="95375">
                        <a14:foregroundMark x1="9375" y1="22907" x2="9375" y2="22907"/>
                        <a14:foregroundMark x1="16000" y1="14097" x2="16000" y2="14097"/>
                        <a14:foregroundMark x1="15875" y1="42291" x2="15875" y2="42291"/>
                        <a14:foregroundMark x1="6500" y1="60793" x2="6500" y2="60793"/>
                        <a14:foregroundMark x1="33250" y1="45815" x2="33250" y2="45815"/>
                        <a14:foregroundMark x1="38250" y1="37445" x2="38250" y2="37445"/>
                        <a14:foregroundMark x1="50250" y1="45815" x2="50250" y2="45815"/>
                        <a14:foregroundMark x1="62625" y1="50661" x2="62625" y2="50661"/>
                        <a14:foregroundMark x1="74250" y1="46696" x2="74250" y2="46696"/>
                        <a14:foregroundMark x1="84125" y1="48899" x2="84125" y2="48899"/>
                        <a14:foregroundMark x1="91625" y1="46696" x2="91625" y2="46696"/>
                        <a14:foregroundMark x1="95375" y1="36123" x2="95375" y2="361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137" y="4988771"/>
            <a:ext cx="1884388" cy="534695"/>
          </a:xfrm>
          <a:prstGeom prst="rect">
            <a:avLst/>
          </a:prstGeom>
        </p:spPr>
      </p:pic>
      <p:pic>
        <p:nvPicPr>
          <p:cNvPr id="93" name="Immagine 92">
            <a:extLst>
              <a:ext uri="{FF2B5EF4-FFF2-40B4-BE49-F238E27FC236}">
                <a16:creationId xmlns:a16="http://schemas.microsoft.com/office/drawing/2014/main" id="{4D5B3C54-F94D-4A10-A44D-E43E54362F5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62" b="90040" l="2934" r="95721">
                        <a14:foregroundMark x1="12836" y1="21912" x2="12836" y2="21912"/>
                        <a14:foregroundMark x1="27506" y1="31474" x2="27506" y2="31474"/>
                        <a14:foregroundMark x1="3056" y1="21912" x2="3056" y2="21912"/>
                        <a14:foregroundMark x1="38386" y1="47809" x2="38386" y2="47809"/>
                        <a14:foregroundMark x1="26773" y1="36255" x2="26773" y2="36255"/>
                        <a14:foregroundMark x1="35941" y1="25498" x2="35941" y2="25498"/>
                        <a14:foregroundMark x1="29951" y1="11554" x2="29951" y2="11554"/>
                        <a14:foregroundMark x1="28729" y1="17530" x2="20293" y2="89243"/>
                        <a14:foregroundMark x1="61369" y1="9562" x2="52200" y2="90040"/>
                        <a14:foregroundMark x1="95721" y1="30677" x2="95721" y2="30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4065" y="1463436"/>
            <a:ext cx="1399439" cy="429412"/>
          </a:xfrm>
          <a:prstGeom prst="rect">
            <a:avLst/>
          </a:prstGeom>
        </p:spPr>
      </p:pic>
      <p:pic>
        <p:nvPicPr>
          <p:cNvPr id="103" name="Immagine 102">
            <a:extLst>
              <a:ext uri="{FF2B5EF4-FFF2-40B4-BE49-F238E27FC236}">
                <a16:creationId xmlns:a16="http://schemas.microsoft.com/office/drawing/2014/main" id="{9F5C30E8-3394-4BB1-B563-5B4E2848EA1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971" b="89443" l="4883" r="93945">
                        <a14:foregroundMark x1="8594" y1="64516" x2="8594" y2="64516"/>
                        <a14:foregroundMark x1="40137" y1="33431" x2="40137" y2="33431"/>
                        <a14:foregroundMark x1="4980" y1="60117" x2="4980" y2="60117"/>
                        <a14:foregroundMark x1="52832" y1="32551" x2="52832" y2="32551"/>
                        <a14:foregroundMark x1="71875" y1="30499" x2="71875" y2="30499"/>
                        <a14:foregroundMark x1="85059" y1="32551" x2="85059" y2="32551"/>
                        <a14:foregroundMark x1="93945" y1="52786" x2="93945" y2="527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4065" y="5040994"/>
            <a:ext cx="1741385" cy="579895"/>
          </a:xfrm>
          <a:prstGeom prst="rect">
            <a:avLst/>
          </a:prstGeom>
        </p:spPr>
      </p:pic>
      <p:pic>
        <p:nvPicPr>
          <p:cNvPr id="107" name="Immagine 106">
            <a:extLst>
              <a:ext uri="{FF2B5EF4-FFF2-40B4-BE49-F238E27FC236}">
                <a16:creationId xmlns:a16="http://schemas.microsoft.com/office/drawing/2014/main" id="{9BE71FBA-241B-4883-8CDD-AF703836591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13200" y1="48000" x2="13200" y2="48000"/>
                        <a14:foregroundMark x1="28000" y1="47600" x2="28000" y2="47600"/>
                        <a14:foregroundMark x1="58600" y1="47400" x2="58600" y2="47400"/>
                        <a14:foregroundMark x1="69600" y1="46400" x2="69600" y2="46400"/>
                        <a14:foregroundMark x1="83000" y1="48800" x2="83000" y2="48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421" y="775485"/>
            <a:ext cx="1619157" cy="1619157"/>
          </a:xfrm>
          <a:prstGeom prst="rect">
            <a:avLst/>
          </a:prstGeom>
        </p:spPr>
      </p:pic>
      <p:pic>
        <p:nvPicPr>
          <p:cNvPr id="109" name="Immagine 108">
            <a:extLst>
              <a:ext uri="{FF2B5EF4-FFF2-40B4-BE49-F238E27FC236}">
                <a16:creationId xmlns:a16="http://schemas.microsoft.com/office/drawing/2014/main" id="{58DE305A-CEB7-4859-9033-CAB265183A45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731" b="98362" l="2750" r="90750">
                        <a14:foregroundMark x1="2750" y1="20813" x2="2750" y2="20813"/>
                        <a14:foregroundMark x1="9094" y1="35316" x2="9094" y2="35316"/>
                        <a14:foregroundMark x1="4219" y1="20085" x2="4219" y2="20085"/>
                        <a14:foregroundMark x1="31094" y1="24454" x2="31094" y2="24454"/>
                        <a14:foregroundMark x1="30344" y1="18689" x2="30344" y2="18689"/>
                        <a14:foregroundMark x1="28469" y1="26638" x2="28469" y2="26638"/>
                        <a14:foregroundMark x1="19531" y1="27367" x2="26250" y2="26638"/>
                        <a14:foregroundMark x1="39313" y1="36044" x2="39313" y2="36044"/>
                        <a14:foregroundMark x1="39688" y1="49090" x2="39688" y2="49090"/>
                        <a14:foregroundMark x1="46406" y1="46177" x2="46406" y2="46177"/>
                        <a14:foregroundMark x1="54219" y1="36772" x2="53125" y2="49818"/>
                        <a14:foregroundMark x1="60563" y1="46905" x2="60188" y2="57767"/>
                        <a14:foregroundMark x1="70656" y1="49090" x2="69531" y2="44721"/>
                        <a14:foregroundMark x1="76250" y1="33131" x2="76250" y2="33131"/>
                        <a14:foregroundMark x1="81844" y1="16505" x2="81844" y2="16505"/>
                        <a14:foregroundMark x1="80344" y1="50546" x2="80344" y2="50546"/>
                        <a14:foregroundMark x1="90781" y1="35316" x2="90438" y2="48362"/>
                        <a14:foregroundMark x1="55344" y1="71541" x2="36688" y2="64320"/>
                        <a14:foregroundMark x1="36688" y1="64320" x2="36688" y2="64320"/>
                        <a14:foregroundMark x1="35563" y1="64320" x2="35563" y2="64320"/>
                        <a14:foregroundMark x1="35188" y1="64320" x2="34438" y2="66505"/>
                        <a14:foregroundMark x1="29219" y1="80947" x2="47500" y2="85316"/>
                        <a14:foregroundMark x1="31094" y1="98362" x2="31094" y2="98362"/>
                        <a14:foregroundMark x1="82969" y1="10680" x2="82969" y2="10680"/>
                        <a14:foregroundMark x1="82219" y1="5643" x2="82219" y2="5643"/>
                        <a14:foregroundMark x1="78125" y1="2731" x2="78125" y2="2731"/>
                        <a14:foregroundMark x1="73625" y1="2731" x2="73625" y2="2731"/>
                        <a14:foregroundMark x1="69156" y1="5643" x2="69156" y2="5643"/>
                        <a14:foregroundMark x1="65438" y1="9951" x2="65438" y2="9951"/>
                        <a14:foregroundMark x1="61313" y1="15777" x2="61313" y2="15777"/>
                        <a14:foregroundMark x1="57969" y1="20813" x2="57969" y2="20813"/>
                        <a14:foregroundMark x1="53844" y1="27367" x2="53844" y2="27367"/>
                        <a14:foregroundMark x1="50125" y1="32403" x2="50125" y2="32403"/>
                        <a14:foregroundMark x1="46781" y1="38228" x2="46781" y2="38228"/>
                        <a14:foregroundMark x1="65438" y1="46905" x2="65438" y2="46905"/>
                        <a14:foregroundMark x1="65781" y1="50546" x2="65781" y2="50546"/>
                        <a14:foregroundMark x1="61687" y1="67233" x2="61687" y2="672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147" y="4956992"/>
            <a:ext cx="1452234" cy="74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9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as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References Integrator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pic>
        <p:nvPicPr>
          <p:cNvPr id="57" name="Immagine 56">
            <a:extLst>
              <a:ext uri="{FF2B5EF4-FFF2-40B4-BE49-F238E27FC236}">
                <a16:creationId xmlns:a16="http://schemas.microsoft.com/office/drawing/2014/main" id="{35B7EB55-17B3-4861-A1EA-83E435F615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42" y="1321113"/>
            <a:ext cx="2071274" cy="511529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B2AFF926-15F2-46EA-9186-C3E0CA7556E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5500" l="7000" r="98000">
                        <a14:foregroundMark x1="79000" y1="25000" x2="79000" y2="25000"/>
                        <a14:foregroundMark x1="82500" y1="62000" x2="82500" y2="62000"/>
                        <a14:foregroundMark x1="94500" y1="39500" x2="94500" y2="39500"/>
                        <a14:foregroundMark x1="98000" y1="55000" x2="98000" y2="55000"/>
                        <a14:foregroundMark x1="45000" y1="39000" x2="45000" y2="39000"/>
                        <a14:foregroundMark x1="7000" y1="84500" x2="7000" y2="84500"/>
                        <a14:foregroundMark x1="29000" y1="84500" x2="29000" y2="84500"/>
                        <a14:foregroundMark x1="41000" y1="84500" x2="41000" y2="84500"/>
                        <a14:foregroundMark x1="58500" y1="85500" x2="58500" y2="85500"/>
                        <a14:foregroundMark x1="82000" y1="85000" x2="82000" y2="85000"/>
                        <a14:foregroundMark x1="36000" y1="92500" x2="94000" y2="94000"/>
                        <a14:foregroundMark x1="34500" y1="94500" x2="89000" y2="95500"/>
                        <a14:foregroundMark x1="89000" y1="95500" x2="34500" y2="92000"/>
                        <a14:foregroundMark x1="91000" y1="92000" x2="98000" y2="9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7585" y="2196739"/>
            <a:ext cx="1015531" cy="1015531"/>
          </a:xfrm>
          <a:prstGeom prst="rect">
            <a:avLst/>
          </a:prstGeom>
        </p:spPr>
      </p:pic>
      <p:pic>
        <p:nvPicPr>
          <p:cNvPr id="63" name="Immagine 62">
            <a:extLst>
              <a:ext uri="{FF2B5EF4-FFF2-40B4-BE49-F238E27FC236}">
                <a16:creationId xmlns:a16="http://schemas.microsoft.com/office/drawing/2014/main" id="{0B6F462F-604A-47FE-88F0-567296AB35F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527" b="92473" l="9896" r="92188">
                        <a14:foregroundMark x1="75000" y1="41935" x2="75000" y2="41935"/>
                        <a14:foregroundMark x1="63021" y1="45161" x2="63021" y2="45161"/>
                        <a14:foregroundMark x1="92708" y1="41935" x2="92708" y2="41935"/>
                        <a14:foregroundMark x1="90625" y1="23656" x2="90625" y2="23656"/>
                        <a14:foregroundMark x1="89583" y1="23656" x2="89583" y2="23656"/>
                        <a14:foregroundMark x1="29688" y1="13978" x2="29688" y2="13978"/>
                        <a14:foregroundMark x1="22917" y1="10753" x2="22917" y2="10753"/>
                        <a14:foregroundMark x1="28125" y1="15054" x2="19792" y2="9677"/>
                        <a14:foregroundMark x1="19792" y1="9677" x2="11979" y2="19355"/>
                        <a14:foregroundMark x1="11979" y1="19355" x2="10417" y2="38710"/>
                        <a14:foregroundMark x1="10417" y1="38710" x2="14063" y2="56989"/>
                        <a14:foregroundMark x1="14063" y1="56989" x2="21875" y2="65591"/>
                        <a14:foregroundMark x1="21875" y1="65591" x2="31250" y2="58065"/>
                        <a14:foregroundMark x1="31250" y1="58065" x2="30208" y2="62366"/>
                        <a14:foregroundMark x1="31771" y1="65591" x2="32292" y2="65591"/>
                        <a14:foregroundMark x1="52911" y1="65650" x2="53080" y2="65659"/>
                        <a14:foregroundMark x1="31771" y1="64516" x2="35893" y2="64737"/>
                        <a14:foregroundMark x1="72761" y1="66526" x2="85417" y2="64516"/>
                        <a14:foregroundMark x1="84896" y1="67742" x2="89063" y2="64516"/>
                        <a14:foregroundMark x1="27604" y1="80645" x2="30966" y2="81583"/>
                        <a14:foregroundMark x1="66284" y1="86810" x2="73958" y2="84946"/>
                        <a14:foregroundMark x1="73958" y1="84946" x2="77604" y2="86022"/>
                        <a14:foregroundMark x1="54688" y1="65591" x2="64583" y2="64516"/>
                        <a14:foregroundMark x1="64583" y1="64516" x2="71354" y2="65591"/>
                        <a14:foregroundMark x1="50000" y1="84946" x2="50000" y2="84946"/>
                        <a14:foregroundMark x1="43750" y1="87097" x2="43750" y2="87097"/>
                        <a14:foregroundMark x1="39063" y1="84946" x2="39063" y2="84946"/>
                        <a14:foregroundMark x1="37500" y1="84946" x2="37500" y2="84946"/>
                        <a14:foregroundMark x1="35417" y1="86022" x2="35417" y2="86022"/>
                        <a14:foregroundMark x1="33333" y1="86022" x2="33333" y2="86022"/>
                        <a14:foregroundMark x1="30208" y1="87097" x2="30208" y2="87097"/>
                        <a14:foregroundMark x1="42708" y1="82796" x2="42708" y2="82796"/>
                        <a14:foregroundMark x1="40625" y1="80645" x2="40625" y2="80645"/>
                        <a14:foregroundMark x1="41146" y1="86022" x2="41146" y2="86022"/>
                        <a14:foregroundMark x1="45313" y1="84946" x2="46354" y2="84946"/>
                        <a14:foregroundMark x1="47396" y1="84946" x2="47396" y2="84946"/>
                        <a14:foregroundMark x1="51042" y1="86022" x2="51042" y2="86022"/>
                        <a14:foregroundMark x1="53646" y1="87097" x2="53646" y2="87097"/>
                        <a14:foregroundMark x1="54167" y1="82796" x2="54167" y2="82796"/>
                        <a14:foregroundMark x1="55208" y1="86022" x2="55208" y2="86022"/>
                        <a14:foregroundMark x1="58333" y1="86022" x2="57813" y2="87097"/>
                        <a14:foregroundMark x1="57292" y1="92473" x2="57292" y2="92473"/>
                        <a14:foregroundMark x1="51042" y1="81720" x2="51042" y2="81720"/>
                        <a14:foregroundMark x1="50000" y1="80645" x2="50000" y2="80645"/>
                        <a14:foregroundMark x1="61979" y1="82796" x2="61979" y2="82796"/>
                        <a14:foregroundMark x1="61979" y1="87097" x2="61979" y2="87097"/>
                        <a14:foregroundMark x1="64063" y1="88172" x2="64063" y2="88172"/>
                        <a14:foregroundMark x1="64063" y1="92473" x2="64063" y2="92473"/>
                        <a14:backgroundMark x1="50292" y1="72176" x2="51042" y2="72043"/>
                        <a14:backgroundMark x1="32813" y1="75269" x2="49191" y2="72371"/>
                        <a14:backgroundMark x1="68626" y1="74006" x2="70313" y2="74194"/>
                        <a14:backgroundMark x1="51042" y1="72043" x2="52707" y2="722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001" y="4811412"/>
            <a:ext cx="1766049" cy="855430"/>
          </a:xfrm>
          <a:prstGeom prst="rect">
            <a:avLst/>
          </a:prstGeom>
        </p:spPr>
      </p:pic>
      <p:pic>
        <p:nvPicPr>
          <p:cNvPr id="67" name="Immagine 66">
            <a:extLst>
              <a:ext uri="{FF2B5EF4-FFF2-40B4-BE49-F238E27FC236}">
                <a16:creationId xmlns:a16="http://schemas.microsoft.com/office/drawing/2014/main" id="{86A76A1F-06E8-4B97-B602-B76D0E6DAA0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186" b="97423" l="3817" r="95038">
                        <a14:foregroundMark x1="17939" y1="10825" x2="17939" y2="10825"/>
                        <a14:foregroundMark x1="9160" y1="21134" x2="50000" y2="14433"/>
                        <a14:foregroundMark x1="50000" y1="14433" x2="79771" y2="15979"/>
                        <a14:foregroundMark x1="91221" y1="14948" x2="84351" y2="15979"/>
                        <a14:foregroundMark x1="92366" y1="18041" x2="27863" y2="9278"/>
                        <a14:foregroundMark x1="27863" y1="9278" x2="8015" y2="15979"/>
                        <a14:foregroundMark x1="8015" y1="15979" x2="24427" y2="29897"/>
                        <a14:foregroundMark x1="24427" y1="29897" x2="48092" y2="24742"/>
                        <a14:foregroundMark x1="48092" y1="24742" x2="69847" y2="24742"/>
                        <a14:foregroundMark x1="69847" y1="24742" x2="90840" y2="23196"/>
                        <a14:foregroundMark x1="90840" y1="23196" x2="69084" y2="7732"/>
                        <a14:foregroundMark x1="69084" y1="7732" x2="8397" y2="7216"/>
                        <a14:foregroundMark x1="8397" y1="7216" x2="5344" y2="15979"/>
                        <a14:foregroundMark x1="3817" y1="97423" x2="3817" y2="97423"/>
                        <a14:foregroundMark x1="10305" y1="91237" x2="10305" y2="91237"/>
                        <a14:foregroundMark x1="10305" y1="89175" x2="10305" y2="89175"/>
                        <a14:foregroundMark x1="5344" y1="86082" x2="7634" y2="87629"/>
                        <a14:foregroundMark x1="16794" y1="90722" x2="16794" y2="90722"/>
                        <a14:foregroundMark x1="16412" y1="89175" x2="16031" y2="94330"/>
                        <a14:foregroundMark x1="22901" y1="88144" x2="22901" y2="88144"/>
                        <a14:foregroundMark x1="29389" y1="87629" x2="29389" y2="94330"/>
                        <a14:foregroundMark x1="37023" y1="88144" x2="36260" y2="94330"/>
                        <a14:foregroundMark x1="44275" y1="89175" x2="44275" y2="94330"/>
                        <a14:foregroundMark x1="55725" y1="89691" x2="55725" y2="89691"/>
                        <a14:foregroundMark x1="55725" y1="88144" x2="63359" y2="90722"/>
                        <a14:foregroundMark x1="62977" y1="88144" x2="65649" y2="96392"/>
                        <a14:foregroundMark x1="72137" y1="88144" x2="83588" y2="94845"/>
                        <a14:foregroundMark x1="90840" y1="89175" x2="93130" y2="94845"/>
                        <a14:foregroundMark x1="92366" y1="97423" x2="95038" y2="96392"/>
                        <a14:backgroundMark x1="21374" y1="46392" x2="67176" y2="34536"/>
                        <a14:backgroundMark x1="67176" y1="34536" x2="67176" y2="34536"/>
                        <a14:backgroundMark x1="73282" y1="32990" x2="79389" y2="41753"/>
                        <a14:backgroundMark x1="40840" y1="36082" x2="52672" y2="35052"/>
                        <a14:backgroundMark x1="64504" y1="38144" x2="22901" y2="43814"/>
                        <a14:backgroundMark x1="22901" y1="43814" x2="42748" y2="34536"/>
                        <a14:backgroundMark x1="42748" y1="34536" x2="62977" y2="37113"/>
                        <a14:backgroundMark x1="62977" y1="37113" x2="83969" y2="34536"/>
                        <a14:backgroundMark x1="83969" y1="34536" x2="89313" y2="45361"/>
                        <a14:backgroundMark x1="78244" y1="38144" x2="78244" y2="46907"/>
                        <a14:backgroundMark x1="29008" y1="43299" x2="16412" y2="453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964" y="5815493"/>
            <a:ext cx="992253" cy="734722"/>
          </a:xfrm>
          <a:prstGeom prst="rect">
            <a:avLst/>
          </a:prstGeom>
        </p:spPr>
      </p:pic>
      <p:pic>
        <p:nvPicPr>
          <p:cNvPr id="75" name="Immagine 74">
            <a:extLst>
              <a:ext uri="{FF2B5EF4-FFF2-40B4-BE49-F238E27FC236}">
                <a16:creationId xmlns:a16="http://schemas.microsoft.com/office/drawing/2014/main" id="{80F6AC97-78E4-499C-9396-D13AC69E271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8696" b="92754" l="2893" r="97521">
                        <a14:foregroundMark x1="8678" y1="72464" x2="8678" y2="72464"/>
                        <a14:foregroundMark x1="4959" y1="85507" x2="4959" y2="85507"/>
                        <a14:foregroundMark x1="52479" y1="91304" x2="52479" y2="91304"/>
                        <a14:foregroundMark x1="93802" y1="86957" x2="93802" y2="86957"/>
                        <a14:foregroundMark x1="97521" y1="91304" x2="97521" y2="91304"/>
                        <a14:foregroundMark x1="97521" y1="52174" x2="97521" y2="52174"/>
                        <a14:foregroundMark x1="2893" y1="91304" x2="2893" y2="91304"/>
                        <a14:foregroundMark x1="97521" y1="92754" x2="97521" y2="92754"/>
                        <a14:foregroundMark x1="46281" y1="30435" x2="46281" y2="30435"/>
                        <a14:foregroundMark x1="49587" y1="33333" x2="49587" y2="33333"/>
                        <a14:foregroundMark x1="52066" y1="33333" x2="52066" y2="33333"/>
                        <a14:foregroundMark x1="55372" y1="33333" x2="55372" y2="33333"/>
                        <a14:foregroundMark x1="53306" y1="39130" x2="53306" y2="39130"/>
                        <a14:foregroundMark x1="61157" y1="33333" x2="61157" y2="33333"/>
                        <a14:foregroundMark x1="66116" y1="31884" x2="66116" y2="31884"/>
                        <a14:foregroundMark x1="69008" y1="31884" x2="69008" y2="31884"/>
                        <a14:foregroundMark x1="75620" y1="31884" x2="75620" y2="31884"/>
                        <a14:foregroundMark x1="79339" y1="33333" x2="79339" y2="33333"/>
                        <a14:foregroundMark x1="83058" y1="31884" x2="83058" y2="31884"/>
                        <a14:foregroundMark x1="85950" y1="30435" x2="85950" y2="30435"/>
                        <a14:foregroundMark x1="91322" y1="33333" x2="91322" y2="3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411" y="2337198"/>
            <a:ext cx="2160090" cy="615893"/>
          </a:xfrm>
          <a:prstGeom prst="rect">
            <a:avLst/>
          </a:prstGeom>
        </p:spPr>
      </p:pic>
      <p:pic>
        <p:nvPicPr>
          <p:cNvPr id="81" name="Immagine 80">
            <a:extLst>
              <a:ext uri="{FF2B5EF4-FFF2-40B4-BE49-F238E27FC236}">
                <a16:creationId xmlns:a16="http://schemas.microsoft.com/office/drawing/2014/main" id="{186E3C60-7108-4021-ABD0-CFE3A3152D1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991" y="3612711"/>
            <a:ext cx="1702071" cy="461929"/>
          </a:xfrm>
          <a:prstGeom prst="rect">
            <a:avLst/>
          </a:prstGeom>
        </p:spPr>
      </p:pic>
      <p:pic>
        <p:nvPicPr>
          <p:cNvPr id="83" name="Immagine 82">
            <a:extLst>
              <a:ext uri="{FF2B5EF4-FFF2-40B4-BE49-F238E27FC236}">
                <a16:creationId xmlns:a16="http://schemas.microsoft.com/office/drawing/2014/main" id="{A0820A26-09FE-4A7D-8D08-8216170357A5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9209" y="2322698"/>
            <a:ext cx="769820" cy="763612"/>
          </a:xfrm>
          <a:prstGeom prst="rect">
            <a:avLst/>
          </a:prstGeom>
        </p:spPr>
      </p:pic>
      <p:pic>
        <p:nvPicPr>
          <p:cNvPr id="86" name="Immagine 85">
            <a:extLst>
              <a:ext uri="{FF2B5EF4-FFF2-40B4-BE49-F238E27FC236}">
                <a16:creationId xmlns:a16="http://schemas.microsoft.com/office/drawing/2014/main" id="{F1B56630-F491-4123-B302-BACAD439B93B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987" b="89706" l="5842" r="96850">
                        <a14:foregroundMark x1="93528" y1="55065" x2="93528" y2="55065"/>
                        <a14:foregroundMark x1="81443" y1="16340" x2="86082" y2="17810"/>
                        <a14:foregroundMark x1="82474" y1="8987" x2="82474" y2="8987"/>
                        <a14:foregroundMark x1="96850" y1="47712" x2="96850" y2="47712"/>
                        <a14:foregroundMark x1="5842" y1="42647" x2="5842" y2="42647"/>
                        <a14:foregroundMark x1="15292" y1="44118" x2="15292" y2="44118"/>
                        <a14:foregroundMark x1="25544" y1="44118" x2="25544" y2="44118"/>
                        <a14:foregroundMark x1="39404" y1="44771" x2="39404" y2="44771"/>
                        <a14:foregroundMark x1="53265" y1="45588" x2="53265" y2="45588"/>
                        <a14:foregroundMark x1="44273" y1="54412" x2="44273" y2="54412"/>
                        <a14:foregroundMark x1="33792" y1="44771" x2="33792" y2="447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411" y="1281027"/>
            <a:ext cx="2342941" cy="821237"/>
          </a:xfrm>
          <a:prstGeom prst="rect">
            <a:avLst/>
          </a:prstGeom>
        </p:spPr>
      </p:pic>
      <p:pic>
        <p:nvPicPr>
          <p:cNvPr id="87" name="Immagine 86">
            <a:extLst>
              <a:ext uri="{FF2B5EF4-FFF2-40B4-BE49-F238E27FC236}">
                <a16:creationId xmlns:a16="http://schemas.microsoft.com/office/drawing/2014/main" id="{401E51EE-7926-4E2A-BC12-3A0355C59743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930" y="3695029"/>
            <a:ext cx="1702198" cy="502922"/>
          </a:xfrm>
          <a:prstGeom prst="rect">
            <a:avLst/>
          </a:prstGeom>
        </p:spPr>
      </p:pic>
      <p:pic>
        <p:nvPicPr>
          <p:cNvPr id="89" name="Immagine 88">
            <a:extLst>
              <a:ext uri="{FF2B5EF4-FFF2-40B4-BE49-F238E27FC236}">
                <a16:creationId xmlns:a16="http://schemas.microsoft.com/office/drawing/2014/main" id="{77ED229D-42D1-4369-B13E-BCC682B5FA64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348" b="94203" l="1053" r="98947">
                        <a14:foregroundMark x1="3368" y1="8696" x2="3368" y2="8696"/>
                        <a14:foregroundMark x1="2737" y1="5797" x2="2737" y2="5797"/>
                        <a14:foregroundMark x1="1263" y1="33333" x2="1263" y2="33333"/>
                        <a14:foregroundMark x1="1474" y1="88406" x2="1474" y2="88406"/>
                        <a14:foregroundMark x1="33263" y1="94203" x2="33263" y2="94203"/>
                        <a14:foregroundMark x1="69474" y1="91304" x2="69474" y2="91304"/>
                        <a14:foregroundMark x1="90526" y1="94203" x2="90526" y2="94203"/>
                        <a14:foregroundMark x1="98316" y1="91304" x2="98316" y2="91304"/>
                        <a14:foregroundMark x1="98947" y1="37681" x2="98947" y2="37681"/>
                        <a14:foregroundMark x1="11158" y1="46377" x2="11158" y2="46377"/>
                        <a14:foregroundMark x1="5474" y1="11594" x2="5474" y2="11594"/>
                        <a14:foregroundMark x1="9474" y1="7246" x2="9474" y2="7246"/>
                        <a14:foregroundMark x1="28000" y1="7246" x2="28000" y2="7246"/>
                        <a14:foregroundMark x1="39368" y1="8696" x2="39368" y2="8696"/>
                        <a14:foregroundMark x1="21053" y1="65217" x2="21053" y2="65217"/>
                        <a14:foregroundMark x1="29263" y1="47826" x2="29263" y2="47826"/>
                        <a14:foregroundMark x1="39158" y1="42029" x2="39158" y2="42029"/>
                        <a14:foregroundMark x1="48632" y1="42029" x2="48632" y2="42029"/>
                        <a14:foregroundMark x1="60211" y1="36232" x2="60211" y2="36232"/>
                        <a14:foregroundMark x1="68632" y1="52174" x2="68632" y2="52174"/>
                        <a14:foregroundMark x1="73684" y1="49275" x2="73684" y2="49275"/>
                        <a14:foregroundMark x1="74105" y1="52174" x2="74105" y2="52174"/>
                        <a14:foregroundMark x1="71579" y1="30435" x2="71579" y2="30435"/>
                        <a14:foregroundMark x1="64842" y1="27536" x2="64842" y2="27536"/>
                        <a14:foregroundMark x1="69053" y1="27536" x2="69053" y2="27536"/>
                        <a14:foregroundMark x1="71158" y1="26087" x2="71158" y2="26087"/>
                        <a14:foregroundMark x1="67158" y1="27536" x2="67158" y2="27536"/>
                        <a14:foregroundMark x1="67368" y1="27536" x2="71579" y2="28986"/>
                        <a14:foregroundMark x1="78947" y1="59420" x2="78947" y2="59420"/>
                        <a14:foregroundMark x1="84632" y1="63768" x2="84632" y2="63768"/>
                        <a14:foregroundMark x1="82737" y1="73913" x2="82737" y2="73913"/>
                        <a14:foregroundMark x1="91579" y1="59420" x2="91579" y2="59420"/>
                        <a14:foregroundMark x1="88000" y1="71014" x2="88000" y2="71014"/>
                        <a14:foregroundMark x1="94105" y1="73913" x2="94105" y2="73913"/>
                        <a14:foregroundMark x1="90316" y1="8696" x2="90316" y2="8696"/>
                        <a14:backgroundMark x1="18947" y1="46377" x2="18947" y2="46377"/>
                        <a14:backgroundMark x1="16632" y1="18841" x2="16632" y2="18841"/>
                        <a14:backgroundMark x1="10947" y1="18841" x2="10947" y2="18841"/>
                        <a14:backgroundMark x1="5263" y1="23188" x2="11158" y2="17391"/>
                        <a14:backgroundMark x1="11158" y1="17391" x2="28842" y2="23188"/>
                        <a14:backgroundMark x1="28842" y1="23188" x2="45474" y2="14493"/>
                        <a14:backgroundMark x1="72180" y1="26087" x2="92211" y2="34783"/>
                        <a14:backgroundMark x1="71869" y1="25952" x2="72180" y2="26087"/>
                        <a14:backgroundMark x1="45474" y1="14493" x2="67693" y2="24139"/>
                        <a14:backgroundMark x1="92211" y1="34783" x2="90526" y2="23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749" y="3786084"/>
            <a:ext cx="2208490" cy="320813"/>
          </a:xfrm>
          <a:prstGeom prst="rect">
            <a:avLst/>
          </a:prstGeom>
        </p:spPr>
      </p:pic>
      <p:pic>
        <p:nvPicPr>
          <p:cNvPr id="96" name="Immagine 95">
            <a:extLst>
              <a:ext uri="{FF2B5EF4-FFF2-40B4-BE49-F238E27FC236}">
                <a16:creationId xmlns:a16="http://schemas.microsoft.com/office/drawing/2014/main" id="{6F0B7878-E554-401D-A972-2796E0D2203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556" y="3627421"/>
            <a:ext cx="2838450" cy="495300"/>
          </a:xfrm>
          <a:prstGeom prst="rect">
            <a:avLst/>
          </a:prstGeom>
        </p:spPr>
      </p:pic>
      <p:pic>
        <p:nvPicPr>
          <p:cNvPr id="97" name="Immagine 96">
            <a:extLst>
              <a:ext uri="{FF2B5EF4-FFF2-40B4-BE49-F238E27FC236}">
                <a16:creationId xmlns:a16="http://schemas.microsoft.com/office/drawing/2014/main" id="{43B72681-5DA9-4D38-86BA-C72658ECE75D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6757" b="89189" l="7143" r="92381">
                        <a14:foregroundMark x1="8095" y1="56757" x2="8095" y2="56757"/>
                        <a14:foregroundMark x1="7143" y1="32432" x2="7143" y2="32432"/>
                        <a14:foregroundMark x1="27143" y1="25676" x2="27143" y2="25676"/>
                        <a14:foregroundMark x1="41429" y1="28378" x2="41429" y2="28378"/>
                        <a14:foregroundMark x1="49048" y1="29730" x2="49048" y2="29730"/>
                        <a14:foregroundMark x1="63810" y1="29730" x2="63810" y2="29730"/>
                        <a14:foregroundMark x1="83333" y1="29730" x2="83333" y2="29730"/>
                        <a14:foregroundMark x1="41429" y1="83784" x2="41429" y2="83784"/>
                        <a14:foregroundMark x1="40000" y1="81081" x2="40000" y2="81081"/>
                        <a14:foregroundMark x1="39048" y1="86486" x2="39048" y2="86486"/>
                        <a14:foregroundMark x1="43333" y1="85135" x2="43333" y2="85135"/>
                        <a14:foregroundMark x1="45714" y1="85135" x2="45714" y2="85135"/>
                        <a14:foregroundMark x1="49048" y1="83784" x2="49048" y2="83784"/>
                        <a14:foregroundMark x1="51429" y1="83784" x2="61429" y2="82432"/>
                        <a14:foregroundMark x1="61429" y1="82432" x2="63333" y2="82432"/>
                        <a14:foregroundMark x1="57143" y1="87838" x2="59048" y2="86486"/>
                        <a14:foregroundMark x1="69524" y1="83784" x2="75714" y2="87838"/>
                        <a14:foregroundMark x1="79524" y1="85135" x2="90000" y2="85135"/>
                        <a14:foregroundMark x1="90000" y1="85135" x2="92381" y2="83784"/>
                        <a14:foregroundMark x1="78571" y1="81081" x2="78571" y2="81081"/>
                        <a14:foregroundMark x1="66667" y1="89189" x2="66667" y2="89189"/>
                        <a14:foregroundMark x1="65238" y1="86486" x2="65238" y2="86486"/>
                        <a14:foregroundMark x1="87143" y1="89189" x2="87143" y2="891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09" y="2422394"/>
            <a:ext cx="1601173" cy="564222"/>
          </a:xfrm>
          <a:prstGeom prst="rect">
            <a:avLst/>
          </a:prstGeom>
        </p:spPr>
      </p:pic>
      <p:pic>
        <p:nvPicPr>
          <p:cNvPr id="99" name="Immagine 98">
            <a:extLst>
              <a:ext uri="{FF2B5EF4-FFF2-40B4-BE49-F238E27FC236}">
                <a16:creationId xmlns:a16="http://schemas.microsoft.com/office/drawing/2014/main" id="{CA7E8EB3-021A-4674-8F4F-A95FFDBE4520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8929" b="89286" l="4232" r="96437">
                        <a14:foregroundMark x1="12918" y1="25893" x2="12918" y2="25893"/>
                        <a14:foregroundMark x1="8463" y1="49107" x2="8463" y2="49107"/>
                        <a14:foregroundMark x1="7350" y1="56250" x2="7350" y2="56250"/>
                        <a14:foregroundMark x1="4454" y1="50893" x2="4454" y2="50893"/>
                        <a14:foregroundMark x1="6236" y1="45536" x2="6236" y2="45536"/>
                        <a14:foregroundMark x1="16258" y1="51786" x2="16258" y2="51786"/>
                        <a14:foregroundMark x1="21604" y1="46429" x2="21604" y2="46429"/>
                        <a14:foregroundMark x1="21381" y1="44643" x2="16481" y2="48214"/>
                        <a14:foregroundMark x1="22717" y1="39286" x2="22717" y2="39286"/>
                        <a14:foregroundMark x1="23608" y1="33929" x2="23608" y2="33929"/>
                        <a14:foregroundMark x1="18263" y1="22321" x2="18263" y2="22321"/>
                        <a14:foregroundMark x1="15145" y1="24107" x2="17149" y2="31250"/>
                        <a14:foregroundMark x1="21158" y1="22321" x2="12249" y2="20536"/>
                        <a14:foregroundMark x1="12249" y1="20536" x2="12472" y2="34821"/>
                        <a14:foregroundMark x1="29176" y1="33036" x2="29176" y2="33036"/>
                        <a14:foregroundMark x1="34298" y1="39286" x2="34298" y2="39286"/>
                        <a14:foregroundMark x1="36748" y1="21429" x2="33185" y2="53571"/>
                        <a14:foregroundMark x1="33408" y1="18750" x2="30735" y2="25000"/>
                        <a14:foregroundMark x1="40757" y1="30357" x2="43207" y2="32143"/>
                        <a14:foregroundMark x1="45212" y1="18750" x2="40980" y2="18750"/>
                        <a14:foregroundMark x1="41425" y1="46429" x2="42762" y2="40179"/>
                        <a14:foregroundMark x1="51002" y1="33036" x2="51002" y2="33036"/>
                        <a14:foregroundMark x1="52339" y1="27679" x2="51893" y2="41964"/>
                        <a14:foregroundMark x1="56793" y1="33036" x2="55902" y2="46429"/>
                        <a14:foregroundMark x1="54788" y1="52679" x2="51670" y2="54464"/>
                        <a14:foregroundMark x1="62138" y1="23214" x2="61024" y2="42857"/>
                        <a14:foregroundMark x1="66147" y1="19643" x2="66147" y2="19643"/>
                        <a14:foregroundMark x1="68597" y1="24107" x2="67483" y2="33036"/>
                        <a14:foregroundMark x1="77506" y1="26786" x2="77506" y2="26786"/>
                        <a14:foregroundMark x1="83296" y1="31250" x2="82405" y2="41071"/>
                        <a14:foregroundMark x1="78396" y1="25893" x2="77283" y2="33929"/>
                        <a14:foregroundMark x1="87528" y1="25893" x2="85969" y2="41964"/>
                        <a14:foregroundMark x1="88419" y1="43750" x2="92873" y2="34821"/>
                        <a14:foregroundMark x1="96437" y1="18750" x2="96437" y2="18750"/>
                        <a14:foregroundMark x1="25612" y1="52679" x2="25612" y2="52679"/>
                        <a14:foregroundMark x1="28285" y1="72321" x2="28285" y2="72321"/>
                        <a14:foregroundMark x1="29844" y1="75893" x2="29844" y2="75893"/>
                        <a14:foregroundMark x1="27840" y1="77679" x2="44766" y2="77679"/>
                        <a14:foregroundMark x1="44766" y1="77679" x2="53675" y2="76786"/>
                        <a14:foregroundMark x1="53675" y1="76786" x2="80624" y2="82143"/>
                        <a14:foregroundMark x1="80624" y1="82143" x2="89532" y2="78571"/>
                        <a14:foregroundMark x1="89532" y1="78571" x2="91314" y2="78571"/>
                        <a14:foregroundMark x1="91982" y1="75000" x2="91982" y2="75000"/>
                        <a14:foregroundMark x1="93764" y1="75000" x2="94432" y2="75000"/>
                        <a14:foregroundMark x1="94432" y1="75000" x2="94432" y2="75000"/>
                        <a14:foregroundMark x1="75056" y1="74107" x2="75056" y2="74107"/>
                        <a14:foregroundMark x1="72606" y1="74107" x2="72606" y2="74107"/>
                        <a14:foregroundMark x1="68374" y1="72321" x2="68374" y2="72321"/>
                        <a14:foregroundMark x1="50334" y1="72321" x2="50334" y2="72321"/>
                        <a14:foregroundMark x1="48775" y1="72321" x2="48775" y2="72321"/>
                        <a14:foregroundMark x1="71938" y1="70536" x2="71938" y2="70536"/>
                        <a14:foregroundMark x1="84410" y1="72321" x2="84410" y2="72321"/>
                        <a14:foregroundMark x1="88641" y1="71429" x2="88641" y2="71429"/>
                        <a14:foregroundMark x1="87973" y1="72321" x2="87973" y2="72321"/>
                        <a14:backgroundMark x1="34967" y1="96429" x2="43207" y2="94643"/>
                        <a14:backgroundMark x1="43207" y1="94643" x2="77951" y2="99107"/>
                        <a14:backgroundMark x1="77951" y1="99107" x2="86414" y2="95536"/>
                        <a14:backgroundMark x1="86414" y1="95536" x2="87082" y2="955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2412" y="4972803"/>
            <a:ext cx="2305875" cy="575185"/>
          </a:xfrm>
          <a:prstGeom prst="rect">
            <a:avLst/>
          </a:prstGeom>
        </p:spPr>
      </p:pic>
      <p:pic>
        <p:nvPicPr>
          <p:cNvPr id="100" name="Immagine 99">
            <a:extLst>
              <a:ext uri="{FF2B5EF4-FFF2-40B4-BE49-F238E27FC236}">
                <a16:creationId xmlns:a16="http://schemas.microsoft.com/office/drawing/2014/main" id="{CC9F5471-B4F8-4D2A-9BF8-39638EF3A32B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885" y="5099201"/>
            <a:ext cx="1982143" cy="448787"/>
          </a:xfrm>
          <a:prstGeom prst="rect">
            <a:avLst/>
          </a:prstGeom>
        </p:spPr>
      </p:pic>
      <p:pic>
        <p:nvPicPr>
          <p:cNvPr id="101" name="Immagine 100">
            <a:extLst>
              <a:ext uri="{FF2B5EF4-FFF2-40B4-BE49-F238E27FC236}">
                <a16:creationId xmlns:a16="http://schemas.microsoft.com/office/drawing/2014/main" id="{A3EB3F7F-0E4E-4DA1-AA28-227494CD08B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054" y="4660651"/>
            <a:ext cx="2205454" cy="866068"/>
          </a:xfrm>
          <a:prstGeom prst="rect">
            <a:avLst/>
          </a:prstGeom>
        </p:spPr>
      </p:pic>
      <p:pic>
        <p:nvPicPr>
          <p:cNvPr id="102" name="Immagine 101">
            <a:extLst>
              <a:ext uri="{FF2B5EF4-FFF2-40B4-BE49-F238E27FC236}">
                <a16:creationId xmlns:a16="http://schemas.microsoft.com/office/drawing/2014/main" id="{B9452FEE-5A05-4A73-A40D-1DB9001C2A7A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749" y="1306569"/>
            <a:ext cx="2348685" cy="700789"/>
          </a:xfrm>
          <a:prstGeom prst="rect">
            <a:avLst/>
          </a:prstGeom>
        </p:spPr>
      </p:pic>
      <p:pic>
        <p:nvPicPr>
          <p:cNvPr id="106" name="Immagine 105">
            <a:extLst>
              <a:ext uri="{FF2B5EF4-FFF2-40B4-BE49-F238E27FC236}">
                <a16:creationId xmlns:a16="http://schemas.microsoft.com/office/drawing/2014/main" id="{4997E510-5552-45ED-8AD8-B5037DEF3FB4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110" y="6064649"/>
            <a:ext cx="2292230" cy="48556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FFB5F5B-90E2-48C5-A66A-C7D6D461059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558" y="1113065"/>
            <a:ext cx="2160090" cy="83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65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olo 1"/>
          <p:cNvSpPr>
            <a:spLocks noGrp="1"/>
          </p:cNvSpPr>
          <p:nvPr>
            <p:ph type="ctrTitle"/>
          </p:nvPr>
        </p:nvSpPr>
        <p:spPr>
          <a:xfrm>
            <a:off x="-93376" y="191587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it-IT" sz="4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Our</a:t>
            </a:r>
            <a:r>
              <a:rPr lang="it-IT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history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BFF8620F-C92C-445D-B518-3BBA8FCDD052}"/>
              </a:ext>
            </a:extLst>
          </p:cNvPr>
          <p:cNvGrpSpPr/>
          <p:nvPr/>
        </p:nvGrpSpPr>
        <p:grpSpPr>
          <a:xfrm>
            <a:off x="0" y="1316314"/>
            <a:ext cx="11976892" cy="4514578"/>
            <a:chOff x="-93376" y="1130783"/>
            <a:chExt cx="11976892" cy="4514578"/>
          </a:xfrm>
        </p:grpSpPr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8DECA431-26AA-4D10-9AFC-812752D4DF9C}"/>
                </a:ext>
              </a:extLst>
            </p:cNvPr>
            <p:cNvGrpSpPr/>
            <p:nvPr/>
          </p:nvGrpSpPr>
          <p:grpSpPr>
            <a:xfrm>
              <a:off x="-93376" y="1170730"/>
              <a:ext cx="11976892" cy="4474631"/>
              <a:chOff x="-93376" y="1170730"/>
              <a:chExt cx="11976892" cy="4474631"/>
            </a:xfrm>
          </p:grpSpPr>
          <p:grpSp>
            <p:nvGrpSpPr>
              <p:cNvPr id="102" name="Gruppo 101">
                <a:extLst>
                  <a:ext uri="{FF2B5EF4-FFF2-40B4-BE49-F238E27FC236}">
                    <a16:creationId xmlns:a16="http://schemas.microsoft.com/office/drawing/2014/main" id="{F4435843-AE2C-419B-AA0D-3B038E343A9C}"/>
                  </a:ext>
                </a:extLst>
              </p:cNvPr>
              <p:cNvGrpSpPr/>
              <p:nvPr/>
            </p:nvGrpSpPr>
            <p:grpSpPr>
              <a:xfrm>
                <a:off x="5425281" y="1384504"/>
                <a:ext cx="1103204" cy="1989187"/>
                <a:chOff x="3322468" y="1040976"/>
                <a:chExt cx="1103204" cy="1989187"/>
              </a:xfrm>
            </p:grpSpPr>
            <p:sp>
              <p:nvSpPr>
                <p:cNvPr id="103" name="Rettangolo 102">
                  <a:extLst>
                    <a:ext uri="{FF2B5EF4-FFF2-40B4-BE49-F238E27FC236}">
                      <a16:creationId xmlns:a16="http://schemas.microsoft.com/office/drawing/2014/main" id="{0268410B-9A4E-42A7-B052-79F359DE9AEB}"/>
                    </a:ext>
                  </a:extLst>
                </p:cNvPr>
                <p:cNvSpPr/>
                <p:nvPr/>
              </p:nvSpPr>
              <p:spPr>
                <a:xfrm flipH="1">
                  <a:off x="3835284" y="2102006"/>
                  <a:ext cx="77573" cy="928157"/>
                </a:xfrm>
                <a:prstGeom prst="rect">
                  <a:avLst/>
                </a:prstGeom>
                <a:solidFill>
                  <a:srgbClr val="CE110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104" name="Ovale 103">
                  <a:extLst>
                    <a:ext uri="{FF2B5EF4-FFF2-40B4-BE49-F238E27FC236}">
                      <a16:creationId xmlns:a16="http://schemas.microsoft.com/office/drawing/2014/main" id="{34314A19-8115-445B-9DBA-CABEE274161D}"/>
                    </a:ext>
                  </a:extLst>
                </p:cNvPr>
                <p:cNvSpPr/>
                <p:nvPr/>
              </p:nvSpPr>
              <p:spPr>
                <a:xfrm>
                  <a:off x="3322468" y="1040976"/>
                  <a:ext cx="1103204" cy="1086173"/>
                </a:xfrm>
                <a:prstGeom prst="ellipse">
                  <a:avLst/>
                </a:prstGeom>
                <a:solidFill>
                  <a:srgbClr val="CE110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it-IT" dirty="0"/>
                </a:p>
              </p:txBody>
            </p:sp>
          </p:grpSp>
          <p:grpSp>
            <p:nvGrpSpPr>
              <p:cNvPr id="105" name="Gruppo 104">
                <a:extLst>
                  <a:ext uri="{FF2B5EF4-FFF2-40B4-BE49-F238E27FC236}">
                    <a16:creationId xmlns:a16="http://schemas.microsoft.com/office/drawing/2014/main" id="{F238597E-2830-4AA0-9505-A9F459310B1F}"/>
                  </a:ext>
                </a:extLst>
              </p:cNvPr>
              <p:cNvGrpSpPr/>
              <p:nvPr/>
            </p:nvGrpSpPr>
            <p:grpSpPr>
              <a:xfrm>
                <a:off x="10667461" y="1379042"/>
                <a:ext cx="1103204" cy="1989187"/>
                <a:chOff x="3322468" y="1040976"/>
                <a:chExt cx="1103204" cy="1989187"/>
              </a:xfrm>
            </p:grpSpPr>
            <p:sp>
              <p:nvSpPr>
                <p:cNvPr id="106" name="Rettangolo 105">
                  <a:extLst>
                    <a:ext uri="{FF2B5EF4-FFF2-40B4-BE49-F238E27FC236}">
                      <a16:creationId xmlns:a16="http://schemas.microsoft.com/office/drawing/2014/main" id="{B7728E90-34FB-4690-A44F-74828EDC5150}"/>
                    </a:ext>
                  </a:extLst>
                </p:cNvPr>
                <p:cNvSpPr/>
                <p:nvPr/>
              </p:nvSpPr>
              <p:spPr>
                <a:xfrm flipH="1">
                  <a:off x="3835284" y="2102006"/>
                  <a:ext cx="77573" cy="928157"/>
                </a:xfrm>
                <a:prstGeom prst="rect">
                  <a:avLst/>
                </a:prstGeom>
                <a:solidFill>
                  <a:srgbClr val="CE110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107" name="Ovale 106">
                  <a:extLst>
                    <a:ext uri="{FF2B5EF4-FFF2-40B4-BE49-F238E27FC236}">
                      <a16:creationId xmlns:a16="http://schemas.microsoft.com/office/drawing/2014/main" id="{8CB28A45-F0F8-478A-B260-682E9B49C1DB}"/>
                    </a:ext>
                  </a:extLst>
                </p:cNvPr>
                <p:cNvSpPr/>
                <p:nvPr/>
              </p:nvSpPr>
              <p:spPr>
                <a:xfrm>
                  <a:off x="3322468" y="1040976"/>
                  <a:ext cx="1103204" cy="1086173"/>
                </a:xfrm>
                <a:prstGeom prst="ellipse">
                  <a:avLst/>
                </a:prstGeom>
                <a:solidFill>
                  <a:srgbClr val="CE110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it-IT" dirty="0"/>
                </a:p>
              </p:txBody>
            </p:sp>
          </p:grpSp>
          <p:sp>
            <p:nvSpPr>
              <p:cNvPr id="109" name="Rettangolo 108">
                <a:extLst>
                  <a:ext uri="{FF2B5EF4-FFF2-40B4-BE49-F238E27FC236}">
                    <a16:creationId xmlns:a16="http://schemas.microsoft.com/office/drawing/2014/main" id="{71EE2537-91DD-4A1A-9949-8E0E1B879497}"/>
                  </a:ext>
                </a:extLst>
              </p:cNvPr>
              <p:cNvSpPr/>
              <p:nvPr/>
            </p:nvSpPr>
            <p:spPr>
              <a:xfrm>
                <a:off x="1404210" y="3373691"/>
                <a:ext cx="1313391" cy="205105"/>
              </a:xfrm>
              <a:prstGeom prst="rect">
                <a:avLst/>
              </a:prstGeom>
              <a:solidFill>
                <a:srgbClr val="B8B8C0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grpSp>
            <p:nvGrpSpPr>
              <p:cNvPr id="5" name="Gruppo 4">
                <a:extLst>
                  <a:ext uri="{FF2B5EF4-FFF2-40B4-BE49-F238E27FC236}">
                    <a16:creationId xmlns:a16="http://schemas.microsoft.com/office/drawing/2014/main" id="{CD2B99A2-5333-40FD-AD55-5946E2772AE2}"/>
                  </a:ext>
                </a:extLst>
              </p:cNvPr>
              <p:cNvGrpSpPr/>
              <p:nvPr/>
            </p:nvGrpSpPr>
            <p:grpSpPr>
              <a:xfrm>
                <a:off x="-93376" y="1170730"/>
                <a:ext cx="11976892" cy="4474631"/>
                <a:chOff x="-93376" y="1164690"/>
                <a:chExt cx="11976892" cy="4474631"/>
              </a:xfrm>
            </p:grpSpPr>
            <p:grpSp>
              <p:nvGrpSpPr>
                <p:cNvPr id="4" name="Gruppo 3">
                  <a:extLst>
                    <a:ext uri="{FF2B5EF4-FFF2-40B4-BE49-F238E27FC236}">
                      <a16:creationId xmlns:a16="http://schemas.microsoft.com/office/drawing/2014/main" id="{EE5B1CEB-E99E-492B-B207-A0E648F1070F}"/>
                    </a:ext>
                  </a:extLst>
                </p:cNvPr>
                <p:cNvGrpSpPr/>
                <p:nvPr/>
              </p:nvGrpSpPr>
              <p:grpSpPr>
                <a:xfrm>
                  <a:off x="7202580" y="1379042"/>
                  <a:ext cx="4680936" cy="4239754"/>
                  <a:chOff x="7192434" y="1379042"/>
                  <a:chExt cx="4680936" cy="4239754"/>
                </a:xfrm>
              </p:grpSpPr>
              <p:sp>
                <p:nvSpPr>
                  <p:cNvPr id="74" name="CasellaDiTesto 73">
                    <a:extLst>
                      <a:ext uri="{FF2B5EF4-FFF2-40B4-BE49-F238E27FC236}">
                        <a16:creationId xmlns:a16="http://schemas.microsoft.com/office/drawing/2014/main" id="{EF7C2466-8881-4591-A417-32263CB68636}"/>
                      </a:ext>
                    </a:extLst>
                  </p:cNvPr>
                  <p:cNvSpPr txBox="1"/>
                  <p:nvPr/>
                </p:nvSpPr>
                <p:spPr>
                  <a:xfrm>
                    <a:off x="10649633" y="3571098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CE110F"/>
                        </a:solidFill>
                        <a:latin typeface="Impact" panose="020B0806030902050204" pitchFamily="34" charset="0"/>
                      </a:rPr>
                      <a:t>2017</a:t>
                    </a:r>
                  </a:p>
                </p:txBody>
              </p:sp>
              <p:sp>
                <p:nvSpPr>
                  <p:cNvPr id="79" name="CasellaDiTesto 78">
                    <a:extLst>
                      <a:ext uri="{FF2B5EF4-FFF2-40B4-BE49-F238E27FC236}">
                        <a16:creationId xmlns:a16="http://schemas.microsoft.com/office/drawing/2014/main" id="{13B708B6-2F2E-4CB2-9AEF-AFCA5624F6E8}"/>
                      </a:ext>
                    </a:extLst>
                  </p:cNvPr>
                  <p:cNvSpPr txBox="1"/>
                  <p:nvPr/>
                </p:nvSpPr>
                <p:spPr>
                  <a:xfrm>
                    <a:off x="8079296" y="3578651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CE110F"/>
                        </a:solidFill>
                        <a:latin typeface="Impact" panose="020B0806030902050204" pitchFamily="34" charset="0"/>
                      </a:rPr>
                      <a:t>2014</a:t>
                    </a:r>
                  </a:p>
                </p:txBody>
              </p:sp>
              <p:sp>
                <p:nvSpPr>
                  <p:cNvPr id="85" name="CasellaDiTesto 84">
                    <a:extLst>
                      <a:ext uri="{FF2B5EF4-FFF2-40B4-BE49-F238E27FC236}">
                        <a16:creationId xmlns:a16="http://schemas.microsoft.com/office/drawing/2014/main" id="{A40A83FC-885B-443D-981B-88CB8757B900}"/>
                      </a:ext>
                    </a:extLst>
                  </p:cNvPr>
                  <p:cNvSpPr txBox="1"/>
                  <p:nvPr/>
                </p:nvSpPr>
                <p:spPr>
                  <a:xfrm>
                    <a:off x="9363979" y="2862446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B8B8C0"/>
                        </a:solidFill>
                        <a:latin typeface="Impact" panose="020B0806030902050204" pitchFamily="34" charset="0"/>
                      </a:rPr>
                      <a:t>2016</a:t>
                    </a:r>
                  </a:p>
                </p:txBody>
              </p:sp>
              <p:grpSp>
                <p:nvGrpSpPr>
                  <p:cNvPr id="99" name="Gruppo 98">
                    <a:extLst>
                      <a:ext uri="{FF2B5EF4-FFF2-40B4-BE49-F238E27FC236}">
                        <a16:creationId xmlns:a16="http://schemas.microsoft.com/office/drawing/2014/main" id="{C2514FC5-B246-4D3B-B8F8-3499ACA31E0D}"/>
                      </a:ext>
                    </a:extLst>
                  </p:cNvPr>
                  <p:cNvGrpSpPr/>
                  <p:nvPr/>
                </p:nvGrpSpPr>
                <p:grpSpPr>
                  <a:xfrm>
                    <a:off x="9321414" y="3578399"/>
                    <a:ext cx="1103204" cy="2040397"/>
                    <a:chOff x="1746176" y="3257790"/>
                    <a:chExt cx="1103204" cy="2040397"/>
                  </a:xfrm>
                  <a:solidFill>
                    <a:srgbClr val="B8B8C0"/>
                  </a:solidFill>
                </p:grpSpPr>
                <p:sp>
                  <p:nvSpPr>
                    <p:cNvPr id="100" name="Rettangolo 99">
                      <a:extLst>
                        <a:ext uri="{FF2B5EF4-FFF2-40B4-BE49-F238E27FC236}">
                          <a16:creationId xmlns:a16="http://schemas.microsoft.com/office/drawing/2014/main" id="{DEDF0D87-B5A8-4AD1-B885-341D5EF5445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79007" y="3257790"/>
                      <a:ext cx="78475" cy="98024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101" name="Ovale 100">
                      <a:extLst>
                        <a:ext uri="{FF2B5EF4-FFF2-40B4-BE49-F238E27FC236}">
                          <a16:creationId xmlns:a16="http://schemas.microsoft.com/office/drawing/2014/main" id="{2B65C467-72F6-4B45-AD88-969B62EF9A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6176" y="4212014"/>
                      <a:ext cx="1103204" cy="1086173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  <p:sp>
                <p:nvSpPr>
                  <p:cNvPr id="121" name="Rettangolo 120">
                    <a:extLst>
                      <a:ext uri="{FF2B5EF4-FFF2-40B4-BE49-F238E27FC236}">
                        <a16:creationId xmlns:a16="http://schemas.microsoft.com/office/drawing/2014/main" id="{9874B34B-C855-4E9B-BCB0-C30499756381}"/>
                      </a:ext>
                    </a:extLst>
                  </p:cNvPr>
                  <p:cNvSpPr/>
                  <p:nvPr/>
                </p:nvSpPr>
                <p:spPr>
                  <a:xfrm>
                    <a:off x="7942647" y="3369095"/>
                    <a:ext cx="1313391" cy="205105"/>
                  </a:xfrm>
                  <a:prstGeom prst="rect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22" name="Rettangolo 121">
                    <a:extLst>
                      <a:ext uri="{FF2B5EF4-FFF2-40B4-BE49-F238E27FC236}">
                        <a16:creationId xmlns:a16="http://schemas.microsoft.com/office/drawing/2014/main" id="{40FE4E91-41BE-4EAE-9B3F-AFC8733A9B04}"/>
                      </a:ext>
                    </a:extLst>
                  </p:cNvPr>
                  <p:cNvSpPr/>
                  <p:nvPr/>
                </p:nvSpPr>
                <p:spPr>
                  <a:xfrm>
                    <a:off x="9248135" y="3367055"/>
                    <a:ext cx="1313391" cy="205105"/>
                  </a:xfrm>
                  <a:prstGeom prst="rect">
                    <a:avLst/>
                  </a:prstGeom>
                  <a:solidFill>
                    <a:srgbClr val="B8B8C0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23" name="Oval 37">
                    <a:extLst>
                      <a:ext uri="{FF2B5EF4-FFF2-40B4-BE49-F238E27FC236}">
                        <a16:creationId xmlns:a16="http://schemas.microsoft.com/office/drawing/2014/main" id="{C083C5B8-9789-4253-BA66-CCF1D4CE5CD9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8536180" y="3399659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sp>
                <p:nvSpPr>
                  <p:cNvPr id="124" name="Oval 37">
                    <a:extLst>
                      <a:ext uri="{FF2B5EF4-FFF2-40B4-BE49-F238E27FC236}">
                        <a16:creationId xmlns:a16="http://schemas.microsoft.com/office/drawing/2014/main" id="{09141590-196F-4D8D-8979-B85BF675FEA4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9815103" y="3399659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sp>
                <p:nvSpPr>
                  <p:cNvPr id="125" name="Rettangolo 124">
                    <a:extLst>
                      <a:ext uri="{FF2B5EF4-FFF2-40B4-BE49-F238E27FC236}">
                        <a16:creationId xmlns:a16="http://schemas.microsoft.com/office/drawing/2014/main" id="{01C72104-0994-4904-BD41-92D48B8CB482}"/>
                      </a:ext>
                    </a:extLst>
                  </p:cNvPr>
                  <p:cNvSpPr/>
                  <p:nvPr/>
                </p:nvSpPr>
                <p:spPr>
                  <a:xfrm>
                    <a:off x="10559979" y="3373294"/>
                    <a:ext cx="1313391" cy="205105"/>
                  </a:xfrm>
                  <a:prstGeom prst="rect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26" name="Oval 37">
                    <a:extLst>
                      <a:ext uri="{FF2B5EF4-FFF2-40B4-BE49-F238E27FC236}">
                        <a16:creationId xmlns:a16="http://schemas.microsoft.com/office/drawing/2014/main" id="{7612760A-2579-49AD-844B-9EF94AADB8C9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11153512" y="3406095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grpSp>
                <p:nvGrpSpPr>
                  <p:cNvPr id="130" name="Gruppo 129">
                    <a:extLst>
                      <a:ext uri="{FF2B5EF4-FFF2-40B4-BE49-F238E27FC236}">
                        <a16:creationId xmlns:a16="http://schemas.microsoft.com/office/drawing/2014/main" id="{66EE2B3C-7967-4F8E-AB72-68F3355E65A4}"/>
                      </a:ext>
                    </a:extLst>
                  </p:cNvPr>
                  <p:cNvGrpSpPr/>
                  <p:nvPr/>
                </p:nvGrpSpPr>
                <p:grpSpPr>
                  <a:xfrm>
                    <a:off x="8054396" y="1379042"/>
                    <a:ext cx="1103204" cy="1989187"/>
                    <a:chOff x="3322468" y="1040976"/>
                    <a:chExt cx="1103204" cy="1989187"/>
                  </a:xfrm>
                </p:grpSpPr>
                <p:sp>
                  <p:nvSpPr>
                    <p:cNvPr id="131" name="Rettangolo 130">
                      <a:extLst>
                        <a:ext uri="{FF2B5EF4-FFF2-40B4-BE49-F238E27FC236}">
                          <a16:creationId xmlns:a16="http://schemas.microsoft.com/office/drawing/2014/main" id="{2C05372C-D819-4BCF-AA12-B912BD2882C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35284" y="2102006"/>
                      <a:ext cx="77573" cy="928157"/>
                    </a:xfrm>
                    <a:prstGeom prst="rect">
                      <a:avLst/>
                    </a:prstGeom>
                    <a:solidFill>
                      <a:srgbClr val="CE110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132" name="Ovale 131">
                      <a:extLst>
                        <a:ext uri="{FF2B5EF4-FFF2-40B4-BE49-F238E27FC236}">
                          <a16:creationId xmlns:a16="http://schemas.microsoft.com/office/drawing/2014/main" id="{DFD77E40-8239-4204-9E8F-2F84F82E9F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468" y="1040976"/>
                      <a:ext cx="1103204" cy="1086173"/>
                    </a:xfrm>
                    <a:prstGeom prst="ellipse">
                      <a:avLst/>
                    </a:prstGeom>
                    <a:solidFill>
                      <a:srgbClr val="CE110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  <p:sp>
                <p:nvSpPr>
                  <p:cNvPr id="137" name="CasellaDiTesto 136">
                    <a:extLst>
                      <a:ext uri="{FF2B5EF4-FFF2-40B4-BE49-F238E27FC236}">
                        <a16:creationId xmlns:a16="http://schemas.microsoft.com/office/drawing/2014/main" id="{1774EBC2-B5B8-46EC-A079-5D1C0B06D4DA}"/>
                      </a:ext>
                    </a:extLst>
                  </p:cNvPr>
                  <p:cNvSpPr txBox="1"/>
                  <p:nvPr/>
                </p:nvSpPr>
                <p:spPr>
                  <a:xfrm>
                    <a:off x="7192434" y="4155873"/>
                    <a:ext cx="2806551" cy="10157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New collaboration</a:t>
                    </a:r>
                  </a:p>
                  <a:p>
                    <a:pPr algn="ctr"/>
                    <a:r>
                      <a:rPr lang="en-US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 KENT CORPORATION</a:t>
                    </a:r>
                  </a:p>
                  <a:p>
                    <a:pPr algn="ctr"/>
                    <a:r>
                      <a:rPr lang="en-US" sz="1400" b="1" dirty="0" err="1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usa</a:t>
                    </a:r>
                    <a:endParaRPr lang="en-US" sz="1400" b="1" dirty="0">
                      <a:solidFill>
                        <a:schemeClr val="bg2">
                          <a:lumMod val="25000"/>
                        </a:schemeClr>
                      </a:solidFill>
                      <a:latin typeface="Technic" panose="00000400000000000000" pitchFamily="2" charset="2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  <a:p>
                    <a:endParaRPr lang="it-IT" dirty="0"/>
                  </a:p>
                </p:txBody>
              </p:sp>
              <p:sp>
                <p:nvSpPr>
                  <p:cNvPr id="138" name="CasellaDiTesto 137">
                    <a:extLst>
                      <a:ext uri="{FF2B5EF4-FFF2-40B4-BE49-F238E27FC236}">
                        <a16:creationId xmlns:a16="http://schemas.microsoft.com/office/drawing/2014/main" id="{E95B53E4-4AFA-4911-8A39-A8FE36501349}"/>
                      </a:ext>
                    </a:extLst>
                  </p:cNvPr>
                  <p:cNvSpPr txBox="1"/>
                  <p:nvPr/>
                </p:nvSpPr>
                <p:spPr>
                  <a:xfrm>
                    <a:off x="9256178" y="2239655"/>
                    <a:ext cx="1164101" cy="61568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New LCPY</a:t>
                    </a:r>
                  </a:p>
                  <a:p>
                    <a:endParaRPr lang="it-IT" dirty="0"/>
                  </a:p>
                </p:txBody>
              </p:sp>
              <p:sp>
                <p:nvSpPr>
                  <p:cNvPr id="139" name="CasellaDiTesto 138">
                    <a:extLst>
                      <a:ext uri="{FF2B5EF4-FFF2-40B4-BE49-F238E27FC236}">
                        <a16:creationId xmlns:a16="http://schemas.microsoft.com/office/drawing/2014/main" id="{63460A14-BC25-41B1-BF11-E8AFACC6DE8F}"/>
                      </a:ext>
                    </a:extLst>
                  </p:cNvPr>
                  <p:cNvSpPr txBox="1"/>
                  <p:nvPr/>
                </p:nvSpPr>
                <p:spPr>
                  <a:xfrm>
                    <a:off x="10377173" y="4131680"/>
                    <a:ext cx="1433406" cy="61568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New MINIMAX</a:t>
                    </a:r>
                  </a:p>
                  <a:p>
                    <a:endParaRPr lang="it-IT" dirty="0"/>
                  </a:p>
                </p:txBody>
              </p:sp>
              <p:grpSp>
                <p:nvGrpSpPr>
                  <p:cNvPr id="148" name="Gruppo 147">
                    <a:extLst>
                      <a:ext uri="{FF2B5EF4-FFF2-40B4-BE49-F238E27FC236}">
                        <a16:creationId xmlns:a16="http://schemas.microsoft.com/office/drawing/2014/main" id="{D890162C-224E-4C94-83A2-F9004106FFD2}"/>
                      </a:ext>
                    </a:extLst>
                  </p:cNvPr>
                  <p:cNvGrpSpPr/>
                  <p:nvPr/>
                </p:nvGrpSpPr>
                <p:grpSpPr>
                  <a:xfrm>
                    <a:off x="9480894" y="4619503"/>
                    <a:ext cx="794135" cy="992292"/>
                    <a:chOff x="2963328" y="1119085"/>
                    <a:chExt cx="794135" cy="992292"/>
                  </a:xfrm>
                </p:grpSpPr>
                <p:pic>
                  <p:nvPicPr>
                    <p:cNvPr id="149" name="Elemento grafico 148" descr="Lampadina">
                      <a:extLst>
                        <a:ext uri="{FF2B5EF4-FFF2-40B4-BE49-F238E27FC236}">
                          <a16:creationId xmlns:a16="http://schemas.microsoft.com/office/drawing/2014/main" id="{62701CAC-1DA7-4D9C-9D10-5E8D7133473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/>
                        </a:ex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963328" y="1317242"/>
                      <a:ext cx="794135" cy="79413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50" name="Gruppo 149">
                      <a:extLst>
                        <a:ext uri="{FF2B5EF4-FFF2-40B4-BE49-F238E27FC236}">
                          <a16:creationId xmlns:a16="http://schemas.microsoft.com/office/drawing/2014/main" id="{F42D28D3-74F9-4BBB-89EC-4822378BA4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96013" y="1119085"/>
                      <a:ext cx="751174" cy="254839"/>
                      <a:chOff x="4190086" y="395041"/>
                      <a:chExt cx="946738" cy="405704"/>
                    </a:xfrm>
                    <a:solidFill>
                      <a:schemeClr val="bg1"/>
                    </a:solidFill>
                  </p:grpSpPr>
                  <p:sp>
                    <p:nvSpPr>
                      <p:cNvPr id="151" name="Segno di sottrazione 150">
                        <a:extLst>
                          <a:ext uri="{FF2B5EF4-FFF2-40B4-BE49-F238E27FC236}">
                            <a16:creationId xmlns:a16="http://schemas.microsoft.com/office/drawing/2014/main" id="{B690B3D3-06BB-49EA-BF38-3B492AD718A2}"/>
                          </a:ext>
                        </a:extLst>
                      </p:cNvPr>
                      <p:cNvSpPr/>
                      <p:nvPr/>
                    </p:nvSpPr>
                    <p:spPr>
                      <a:xfrm rot="8466641">
                        <a:off x="4831139" y="624286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52" name="Segno di sottrazione 151">
                        <a:extLst>
                          <a:ext uri="{FF2B5EF4-FFF2-40B4-BE49-F238E27FC236}">
                            <a16:creationId xmlns:a16="http://schemas.microsoft.com/office/drawing/2014/main" id="{DC7FF395-91E8-455E-85E6-E1260D3E6D7B}"/>
                          </a:ext>
                        </a:extLst>
                      </p:cNvPr>
                      <p:cNvSpPr/>
                      <p:nvPr/>
                    </p:nvSpPr>
                    <p:spPr>
                      <a:xfrm rot="7352742">
                        <a:off x="4694082" y="510362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53" name="Segno di sottrazione 152">
                        <a:extLst>
                          <a:ext uri="{FF2B5EF4-FFF2-40B4-BE49-F238E27FC236}">
                            <a16:creationId xmlns:a16="http://schemas.microsoft.com/office/drawing/2014/main" id="{10D3FC18-8001-4151-8511-D35073ABC1B4}"/>
                          </a:ext>
                        </a:extLst>
                      </p:cNvPr>
                      <p:cNvSpPr/>
                      <p:nvPr/>
                    </p:nvSpPr>
                    <p:spPr>
                      <a:xfrm rot="5656440">
                        <a:off x="4527261" y="459654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54" name="Segno di sottrazione 153">
                        <a:extLst>
                          <a:ext uri="{FF2B5EF4-FFF2-40B4-BE49-F238E27FC236}">
                            <a16:creationId xmlns:a16="http://schemas.microsoft.com/office/drawing/2014/main" id="{B9004C9A-A3F3-4C9A-BAC4-E3EDD16F40B7}"/>
                          </a:ext>
                        </a:extLst>
                      </p:cNvPr>
                      <p:cNvSpPr/>
                      <p:nvPr/>
                    </p:nvSpPr>
                    <p:spPr>
                      <a:xfrm rot="3613071">
                        <a:off x="4339781" y="497141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55" name="Segno di sottrazione 154">
                        <a:extLst>
                          <a:ext uri="{FF2B5EF4-FFF2-40B4-BE49-F238E27FC236}">
                            <a16:creationId xmlns:a16="http://schemas.microsoft.com/office/drawing/2014/main" id="{4BB0C337-DBF5-4716-B21D-D5F6D8E2CE48}"/>
                          </a:ext>
                        </a:extLst>
                      </p:cNvPr>
                      <p:cNvSpPr/>
                      <p:nvPr/>
                    </p:nvSpPr>
                    <p:spPr>
                      <a:xfrm rot="2169863">
                        <a:off x="4190086" y="607986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pic>
                <p:nvPicPr>
                  <p:cNvPr id="158" name="Elemento grafico 157" descr="Globo terrestre - Americhe">
                    <a:extLst>
                      <a:ext uri="{FF2B5EF4-FFF2-40B4-BE49-F238E27FC236}">
                        <a16:creationId xmlns:a16="http://schemas.microsoft.com/office/drawing/2014/main" id="{4CFE3515-28AF-4C3D-BD73-D9D13A6B9F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111432" y="1430967"/>
                    <a:ext cx="1014031" cy="1014031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" name="Gruppo 2">
                  <a:extLst>
                    <a:ext uri="{FF2B5EF4-FFF2-40B4-BE49-F238E27FC236}">
                      <a16:creationId xmlns:a16="http://schemas.microsoft.com/office/drawing/2014/main" id="{173E9F62-1F86-483F-B0F9-F60A8A932B4B}"/>
                    </a:ext>
                  </a:extLst>
                </p:cNvPr>
                <p:cNvGrpSpPr/>
                <p:nvPr/>
              </p:nvGrpSpPr>
              <p:grpSpPr>
                <a:xfrm>
                  <a:off x="5215131" y="1463441"/>
                  <a:ext cx="2940969" cy="4175880"/>
                  <a:chOff x="5215131" y="1463441"/>
                  <a:chExt cx="2940969" cy="4175880"/>
                </a:xfrm>
              </p:grpSpPr>
              <p:sp>
                <p:nvSpPr>
                  <p:cNvPr id="80" name="CasellaDiTesto 79">
                    <a:extLst>
                      <a:ext uri="{FF2B5EF4-FFF2-40B4-BE49-F238E27FC236}">
                        <a16:creationId xmlns:a16="http://schemas.microsoft.com/office/drawing/2014/main" id="{805C388F-FA21-4E5E-93A8-36689B109394}"/>
                      </a:ext>
                    </a:extLst>
                  </p:cNvPr>
                  <p:cNvSpPr txBox="1"/>
                  <p:nvPr/>
                </p:nvSpPr>
                <p:spPr>
                  <a:xfrm>
                    <a:off x="6740368" y="2854455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B8B8C0"/>
                        </a:solidFill>
                        <a:latin typeface="Impact" panose="020B0806030902050204" pitchFamily="34" charset="0"/>
                      </a:rPr>
                      <a:t>2013</a:t>
                    </a:r>
                  </a:p>
                </p:txBody>
              </p:sp>
              <p:sp>
                <p:nvSpPr>
                  <p:cNvPr id="81" name="CasellaDiTesto 80">
                    <a:extLst>
                      <a:ext uri="{FF2B5EF4-FFF2-40B4-BE49-F238E27FC236}">
                        <a16:creationId xmlns:a16="http://schemas.microsoft.com/office/drawing/2014/main" id="{4EEEB0D2-B2ED-4F5E-BE24-FAF386A0F951}"/>
                      </a:ext>
                    </a:extLst>
                  </p:cNvPr>
                  <p:cNvSpPr txBox="1"/>
                  <p:nvPr/>
                </p:nvSpPr>
                <p:spPr>
                  <a:xfrm>
                    <a:off x="5447635" y="3521948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CE110F"/>
                        </a:solidFill>
                        <a:latin typeface="Impact" panose="020B0806030902050204" pitchFamily="34" charset="0"/>
                      </a:rPr>
                      <a:t>2011</a:t>
                    </a:r>
                  </a:p>
                </p:txBody>
              </p:sp>
              <p:grpSp>
                <p:nvGrpSpPr>
                  <p:cNvPr id="96" name="Gruppo 95">
                    <a:extLst>
                      <a:ext uri="{FF2B5EF4-FFF2-40B4-BE49-F238E27FC236}">
                        <a16:creationId xmlns:a16="http://schemas.microsoft.com/office/drawing/2014/main" id="{043FBB1E-09DF-41CD-BCAD-3381DE0052A2}"/>
                      </a:ext>
                    </a:extLst>
                  </p:cNvPr>
                  <p:cNvGrpSpPr/>
                  <p:nvPr/>
                </p:nvGrpSpPr>
                <p:grpSpPr>
                  <a:xfrm>
                    <a:off x="6698023" y="3582618"/>
                    <a:ext cx="1103204" cy="2040397"/>
                    <a:chOff x="1746176" y="3257790"/>
                    <a:chExt cx="1103204" cy="2040397"/>
                  </a:xfrm>
                  <a:solidFill>
                    <a:srgbClr val="B8B8C0"/>
                  </a:solidFill>
                </p:grpSpPr>
                <p:sp>
                  <p:nvSpPr>
                    <p:cNvPr id="97" name="Rettangolo 96">
                      <a:extLst>
                        <a:ext uri="{FF2B5EF4-FFF2-40B4-BE49-F238E27FC236}">
                          <a16:creationId xmlns:a16="http://schemas.microsoft.com/office/drawing/2014/main" id="{14FACD1E-FA92-4060-B7DE-5DC72034934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79007" y="3257790"/>
                      <a:ext cx="78475" cy="98024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98" name="Ovale 97">
                      <a:extLst>
                        <a:ext uri="{FF2B5EF4-FFF2-40B4-BE49-F238E27FC236}">
                          <a16:creationId xmlns:a16="http://schemas.microsoft.com/office/drawing/2014/main" id="{C5DA52D6-B5EA-4707-8830-798C3BD39D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6176" y="4212014"/>
                      <a:ext cx="1103204" cy="1086173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  <p:sp>
                <p:nvSpPr>
                  <p:cNvPr id="117" name="Rettangolo 116">
                    <a:extLst>
                      <a:ext uri="{FF2B5EF4-FFF2-40B4-BE49-F238E27FC236}">
                        <a16:creationId xmlns:a16="http://schemas.microsoft.com/office/drawing/2014/main" id="{F060B017-5559-4F1B-BBFE-8432DC0A5C51}"/>
                      </a:ext>
                    </a:extLst>
                  </p:cNvPr>
                  <p:cNvSpPr/>
                  <p:nvPr/>
                </p:nvSpPr>
                <p:spPr>
                  <a:xfrm>
                    <a:off x="5330124" y="3371532"/>
                    <a:ext cx="1313391" cy="205105"/>
                  </a:xfrm>
                  <a:prstGeom prst="rect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18" name="Rettangolo 117">
                    <a:extLst>
                      <a:ext uri="{FF2B5EF4-FFF2-40B4-BE49-F238E27FC236}">
                        <a16:creationId xmlns:a16="http://schemas.microsoft.com/office/drawing/2014/main" id="{CA6EE77B-5DA4-49FC-BAA4-1085C72B2FAC}"/>
                      </a:ext>
                    </a:extLst>
                  </p:cNvPr>
                  <p:cNvSpPr/>
                  <p:nvPr/>
                </p:nvSpPr>
                <p:spPr>
                  <a:xfrm>
                    <a:off x="6635612" y="3369492"/>
                    <a:ext cx="1313391" cy="205105"/>
                  </a:xfrm>
                  <a:prstGeom prst="rect">
                    <a:avLst/>
                  </a:prstGeom>
                  <a:solidFill>
                    <a:srgbClr val="B8B8C0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19" name="Oval 37">
                    <a:extLst>
                      <a:ext uri="{FF2B5EF4-FFF2-40B4-BE49-F238E27FC236}">
                        <a16:creationId xmlns:a16="http://schemas.microsoft.com/office/drawing/2014/main" id="{766A58EF-C700-42EF-B4A4-E4D8C3252E2D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5923657" y="3402096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sp>
                <p:nvSpPr>
                  <p:cNvPr id="120" name="Oval 37">
                    <a:extLst>
                      <a:ext uri="{FF2B5EF4-FFF2-40B4-BE49-F238E27FC236}">
                        <a16:creationId xmlns:a16="http://schemas.microsoft.com/office/drawing/2014/main" id="{490CC14C-8561-44AB-A58A-66EB762B0F58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7202580" y="3402096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sp>
                <p:nvSpPr>
                  <p:cNvPr id="135" name="CasellaDiTesto 134">
                    <a:extLst>
                      <a:ext uri="{FF2B5EF4-FFF2-40B4-BE49-F238E27FC236}">
                        <a16:creationId xmlns:a16="http://schemas.microsoft.com/office/drawing/2014/main" id="{48FE7C54-FCF7-4A11-9B58-EDF4711CF5ED}"/>
                      </a:ext>
                    </a:extLst>
                  </p:cNvPr>
                  <p:cNvSpPr txBox="1"/>
                  <p:nvPr/>
                </p:nvSpPr>
                <p:spPr>
                  <a:xfrm>
                    <a:off x="5215131" y="4074591"/>
                    <a:ext cx="1529619" cy="9541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Introduction of flow control in the multiple manifold</a:t>
                    </a:r>
                    <a:endParaRPr lang="it-IT" dirty="0"/>
                  </a:p>
                </p:txBody>
              </p:sp>
              <p:sp>
                <p:nvSpPr>
                  <p:cNvPr id="136" name="CasellaDiTesto 135">
                    <a:extLst>
                      <a:ext uri="{FF2B5EF4-FFF2-40B4-BE49-F238E27FC236}">
                        <a16:creationId xmlns:a16="http://schemas.microsoft.com/office/drawing/2014/main" id="{CC18734A-823B-4C33-A19D-2D07CF5B4BE8}"/>
                      </a:ext>
                    </a:extLst>
                  </p:cNvPr>
                  <p:cNvSpPr txBox="1"/>
                  <p:nvPr/>
                </p:nvSpPr>
                <p:spPr>
                  <a:xfrm>
                    <a:off x="6440735" y="1822801"/>
                    <a:ext cx="1715365" cy="123110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it-IT"/>
                    </a:defPPr>
                    <a:lvl1pPr>
                      <a:defRPr sz="1800" b="1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defRPr>
                    </a:lvl1pPr>
                  </a:lstStyle>
                  <a:p>
                    <a:pPr algn="ctr"/>
                    <a:r>
                      <a:rPr lang="en-US" sz="1400" dirty="0"/>
                      <a:t>New Partnership WANDRES:</a:t>
                    </a:r>
                  </a:p>
                  <a:p>
                    <a:pPr algn="ctr"/>
                    <a:r>
                      <a:rPr lang="en-US" sz="1400" dirty="0"/>
                      <a:t>First combined system</a:t>
                    </a:r>
                  </a:p>
                  <a:p>
                    <a:endParaRPr lang="it-IT" dirty="0"/>
                  </a:p>
                </p:txBody>
              </p:sp>
              <p:pic>
                <p:nvPicPr>
                  <p:cNvPr id="156" name="Immagine 155">
                    <a:extLst>
                      <a:ext uri="{FF2B5EF4-FFF2-40B4-BE49-F238E27FC236}">
                        <a16:creationId xmlns:a16="http://schemas.microsoft.com/office/drawing/2014/main" id="{C696FE3A-CA03-43D4-A9EA-C0C858FD8A9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ackgroundRemoval t="8917" b="94268" l="4348" r="89441">
                                <a14:foregroundMark x1="27329" y1="21019" x2="27329" y2="21019"/>
                                <a14:foregroundMark x1="16149" y1="28662" x2="46584" y2="17197"/>
                                <a14:foregroundMark x1="46584" y1="17197" x2="71429" y2="31210"/>
                                <a14:foregroundMark x1="70807" y1="72611" x2="40373" y2="83439"/>
                                <a14:foregroundMark x1="40373" y1="83439" x2="21739" y2="70701"/>
                                <a14:foregroundMark x1="4348" y1="56051" x2="7453" y2="50955"/>
                                <a14:foregroundMark x1="42236" y1="91720" x2="49689" y2="94268"/>
                                <a14:foregroundMark x1="56522" y1="28025" x2="75155" y2="54140"/>
                                <a14:foregroundMark x1="75155" y1="54140" x2="77019" y2="54140"/>
                                <a14:foregroundMark x1="55901" y1="36306" x2="45963" y2="57962"/>
                                <a14:foregroundMark x1="42236" y1="57962" x2="34783" y2="47771"/>
                                <a14:foregroundMark x1="31056" y1="47771" x2="21118" y2="52229"/>
                              </a14:backgroundRemoval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562161" y="1463441"/>
                    <a:ext cx="927201" cy="904165"/>
                  </a:xfrm>
                  <a:prstGeom prst="rect">
                    <a:avLst/>
                  </a:prstGeom>
                </p:spPr>
              </p:pic>
              <p:grpSp>
                <p:nvGrpSpPr>
                  <p:cNvPr id="159" name="Gruppo 158">
                    <a:extLst>
                      <a:ext uri="{FF2B5EF4-FFF2-40B4-BE49-F238E27FC236}">
                        <a16:creationId xmlns:a16="http://schemas.microsoft.com/office/drawing/2014/main" id="{7A24F33A-1C93-4640-BF86-7F3F106835CC}"/>
                      </a:ext>
                    </a:extLst>
                  </p:cNvPr>
                  <p:cNvGrpSpPr/>
                  <p:nvPr/>
                </p:nvGrpSpPr>
                <p:grpSpPr>
                  <a:xfrm>
                    <a:off x="6820795" y="4652443"/>
                    <a:ext cx="816528" cy="467399"/>
                    <a:chOff x="86654" y="5350204"/>
                    <a:chExt cx="2143796" cy="1117072"/>
                  </a:xfrm>
                </p:grpSpPr>
                <p:sp>
                  <p:nvSpPr>
                    <p:cNvPr id="160" name="Rettangolo con angoli arrotondati 159">
                      <a:extLst>
                        <a:ext uri="{FF2B5EF4-FFF2-40B4-BE49-F238E27FC236}">
                          <a16:creationId xmlns:a16="http://schemas.microsoft.com/office/drawing/2014/main" id="{5E11A8F7-76EC-439B-95C6-72FE60C15D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45" y="5644064"/>
                      <a:ext cx="1502319" cy="507573"/>
                    </a:xfrm>
                    <a:prstGeom prst="roundRect">
                      <a:avLst>
                        <a:gd name="adj" fmla="val 49422"/>
                      </a:avLst>
                    </a:prstGeom>
                    <a:noFill/>
                    <a:ln w="5715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>
                        <a:noFill/>
                      </a:endParaRPr>
                    </a:p>
                  </p:txBody>
                </p:sp>
                <p:cxnSp>
                  <p:nvCxnSpPr>
                    <p:cNvPr id="161" name="Connettore diritto 160">
                      <a:extLst>
                        <a:ext uri="{FF2B5EF4-FFF2-40B4-BE49-F238E27FC236}">
                          <a16:creationId xmlns:a16="http://schemas.microsoft.com/office/drawing/2014/main" id="{080B8452-FE6F-4DC6-828A-F0085F416B9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664369" y="5350204"/>
                      <a:ext cx="21089" cy="27348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Connettore diritto 161">
                      <a:extLst>
                        <a:ext uri="{FF2B5EF4-FFF2-40B4-BE49-F238E27FC236}">
                          <a16:creationId xmlns:a16="http://schemas.microsoft.com/office/drawing/2014/main" id="{C056E98E-EC77-40EA-ADF7-23A1D2C641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23344" y="5357458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Connettore diritto 162">
                      <a:extLst>
                        <a:ext uri="{FF2B5EF4-FFF2-40B4-BE49-F238E27FC236}">
                          <a16:creationId xmlns:a16="http://schemas.microsoft.com/office/drawing/2014/main" id="{7FC7503A-5CC3-4657-9582-D773AB87677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975744" y="5350204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Connettore diritto 163">
                      <a:extLst>
                        <a:ext uri="{FF2B5EF4-FFF2-40B4-BE49-F238E27FC236}">
                          <a16:creationId xmlns:a16="http://schemas.microsoft.com/office/drawing/2014/main" id="{21B44084-8FB4-472C-9C3A-53916827E1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14967" y="5350204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Connettore diritto 164">
                      <a:extLst>
                        <a:ext uri="{FF2B5EF4-FFF2-40B4-BE49-F238E27FC236}">
                          <a16:creationId xmlns:a16="http://schemas.microsoft.com/office/drawing/2014/main" id="{FCAB8566-55CA-4050-BBB2-254586A71BC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260664" y="5358624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" name="Connettore diritto 165">
                      <a:extLst>
                        <a:ext uri="{FF2B5EF4-FFF2-40B4-BE49-F238E27FC236}">
                          <a16:creationId xmlns:a16="http://schemas.microsoft.com/office/drawing/2014/main" id="{6F548691-DCF5-473E-93C0-10FBE7F657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38983" y="6172017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Connettore diritto 166">
                      <a:extLst>
                        <a:ext uri="{FF2B5EF4-FFF2-40B4-BE49-F238E27FC236}">
                          <a16:creationId xmlns:a16="http://schemas.microsoft.com/office/drawing/2014/main" id="{846EAAA7-71D9-4383-9315-36BABF916C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74488" y="6179271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Connettore diritto 167">
                      <a:extLst>
                        <a:ext uri="{FF2B5EF4-FFF2-40B4-BE49-F238E27FC236}">
                          <a16:creationId xmlns:a16="http://schemas.microsoft.com/office/drawing/2014/main" id="{F3E56EA7-5302-49EE-A1DA-B55D76CB455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926888" y="6172017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Connettore diritto 168">
                      <a:extLst>
                        <a:ext uri="{FF2B5EF4-FFF2-40B4-BE49-F238E27FC236}">
                          <a16:creationId xmlns:a16="http://schemas.microsoft.com/office/drawing/2014/main" id="{C6A75E0E-7D73-4C52-8179-98BBD272E78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069536" y="6175325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Connettore diritto 169">
                      <a:extLst>
                        <a:ext uri="{FF2B5EF4-FFF2-40B4-BE49-F238E27FC236}">
                          <a16:creationId xmlns:a16="http://schemas.microsoft.com/office/drawing/2014/main" id="{C414903F-B68B-4946-A490-2158F4738A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216570" y="6179276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" name="Connettore diritto 170">
                      <a:extLst>
                        <a:ext uri="{FF2B5EF4-FFF2-40B4-BE49-F238E27FC236}">
                          <a16:creationId xmlns:a16="http://schemas.microsoft.com/office/drawing/2014/main" id="{A94243C3-D391-4B3F-8F08-5BC298A205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359190" y="6175325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Connettore diritto 171">
                      <a:extLst>
                        <a:ext uri="{FF2B5EF4-FFF2-40B4-BE49-F238E27FC236}">
                          <a16:creationId xmlns:a16="http://schemas.microsoft.com/office/drawing/2014/main" id="{6672AC7A-4DAC-491C-A342-74F8DB5F0AB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497076" y="6175325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Connettore diritto 172">
                      <a:extLst>
                        <a:ext uri="{FF2B5EF4-FFF2-40B4-BE49-F238E27FC236}">
                          <a16:creationId xmlns:a16="http://schemas.microsoft.com/office/drawing/2014/main" id="{EB91B9EA-5767-45F3-8B69-7D7E692BB13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649476" y="6158893"/>
                      <a:ext cx="0" cy="304432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Connettore diritto 173">
                      <a:extLst>
                        <a:ext uri="{FF2B5EF4-FFF2-40B4-BE49-F238E27FC236}">
                          <a16:creationId xmlns:a16="http://schemas.microsoft.com/office/drawing/2014/main" id="{D591E272-8216-4EA9-BDEB-86F9006848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400705" y="5357458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" name="Connettore diritto 174">
                      <a:extLst>
                        <a:ext uri="{FF2B5EF4-FFF2-40B4-BE49-F238E27FC236}">
                          <a16:creationId xmlns:a16="http://schemas.microsoft.com/office/drawing/2014/main" id="{8D1CF673-4839-41DA-99E0-8424098D1F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529974" y="5357458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" name="Connettore diritto 175">
                      <a:extLst>
                        <a:ext uri="{FF2B5EF4-FFF2-40B4-BE49-F238E27FC236}">
                          <a16:creationId xmlns:a16="http://schemas.microsoft.com/office/drawing/2014/main" id="{5CAB4BCF-1AF7-4D06-B931-DFC613084F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667860" y="5357458"/>
                      <a:ext cx="0" cy="28800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77" name="Gruppo 176">
                      <a:extLst>
                        <a:ext uri="{FF2B5EF4-FFF2-40B4-BE49-F238E27FC236}">
                          <a16:creationId xmlns:a16="http://schemas.microsoft.com/office/drawing/2014/main" id="{8F6FE117-FC95-4335-A30D-527C1659A4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75581" y="5370471"/>
                      <a:ext cx="454869" cy="1049736"/>
                      <a:chOff x="1775581" y="5370471"/>
                      <a:chExt cx="454869" cy="1049736"/>
                    </a:xfrm>
                  </p:grpSpPr>
                  <p:cxnSp>
                    <p:nvCxnSpPr>
                      <p:cNvPr id="186" name="Connettore diritto 185">
                        <a:extLst>
                          <a:ext uri="{FF2B5EF4-FFF2-40B4-BE49-F238E27FC236}">
                            <a16:creationId xmlns:a16="http://schemas.microsoft.com/office/drawing/2014/main" id="{856BBBFC-C5DE-4F0A-9434-1CBDA76F59D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1775581" y="6151638"/>
                        <a:ext cx="111815" cy="268569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7" name="Connettore diritto 186">
                        <a:extLst>
                          <a:ext uri="{FF2B5EF4-FFF2-40B4-BE49-F238E27FC236}">
                            <a16:creationId xmlns:a16="http://schemas.microsoft.com/office/drawing/2014/main" id="{44B5C3EA-F25A-4DE0-BC09-5C2E1D98787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1854474" y="6107607"/>
                        <a:ext cx="235152" cy="203502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8" name="Connettore diritto 187">
                        <a:extLst>
                          <a:ext uri="{FF2B5EF4-FFF2-40B4-BE49-F238E27FC236}">
                            <a16:creationId xmlns:a16="http://schemas.microsoft.com/office/drawing/2014/main" id="{C928C7C3-5A5A-4500-9FF6-2E36C5E712B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1944152" y="5943984"/>
                        <a:ext cx="286298" cy="388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9" name="Connettore diritto 188">
                        <a:extLst>
                          <a:ext uri="{FF2B5EF4-FFF2-40B4-BE49-F238E27FC236}">
                            <a16:creationId xmlns:a16="http://schemas.microsoft.com/office/drawing/2014/main" id="{8617D168-AEB8-4FA1-BA18-DC3605B6C31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900275" y="5630480"/>
                        <a:ext cx="304984" cy="115720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0" name="Connettore diritto 189">
                        <a:extLst>
                          <a:ext uri="{FF2B5EF4-FFF2-40B4-BE49-F238E27FC236}">
                            <a16:creationId xmlns:a16="http://schemas.microsoft.com/office/drawing/2014/main" id="{0A95C8BD-81FA-4ECD-A9B8-6770C45D704A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900275" y="5796096"/>
                        <a:ext cx="330175" cy="42682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1" name="Connettore diritto 190">
                        <a:extLst>
                          <a:ext uri="{FF2B5EF4-FFF2-40B4-BE49-F238E27FC236}">
                            <a16:creationId xmlns:a16="http://schemas.microsoft.com/office/drawing/2014/main" id="{47ED87F3-22A0-4E89-959C-D36416571C62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1892931" y="6036562"/>
                        <a:ext cx="311768" cy="90941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2" name="Connettore diritto 191">
                        <a:extLst>
                          <a:ext uri="{FF2B5EF4-FFF2-40B4-BE49-F238E27FC236}">
                            <a16:creationId xmlns:a16="http://schemas.microsoft.com/office/drawing/2014/main" id="{2F5F2386-A2D9-4A0A-92FD-3D04264BA73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810418" y="5370471"/>
                        <a:ext cx="88113" cy="289506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93" name="Connettore diritto 192">
                        <a:extLst>
                          <a:ext uri="{FF2B5EF4-FFF2-40B4-BE49-F238E27FC236}">
                            <a16:creationId xmlns:a16="http://schemas.microsoft.com/office/drawing/2014/main" id="{D010E1DE-4E3E-46CB-BDFD-C8B95E2A7AF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853336" y="5444472"/>
                        <a:ext cx="223485" cy="268108"/>
                      </a:xfrm>
                      <a:prstGeom prst="line">
                        <a:avLst/>
                      </a:prstGeom>
                      <a:ln w="381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78" name="Connettore diritto 177">
                      <a:extLst>
                        <a:ext uri="{FF2B5EF4-FFF2-40B4-BE49-F238E27FC236}">
                          <a16:creationId xmlns:a16="http://schemas.microsoft.com/office/drawing/2014/main" id="{2EC78BBB-A243-489A-B9F2-C80DA0407B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444670" y="6153975"/>
                      <a:ext cx="123117" cy="268569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Connettore diritto 178">
                      <a:extLst>
                        <a:ext uri="{FF2B5EF4-FFF2-40B4-BE49-F238E27FC236}">
                          <a16:creationId xmlns:a16="http://schemas.microsoft.com/office/drawing/2014/main" id="{EB46B4F6-6414-41C9-9F86-3DC37E93FA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44559" y="6107607"/>
                      <a:ext cx="258920" cy="203502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0" name="Connettore diritto 179">
                      <a:extLst>
                        <a:ext uri="{FF2B5EF4-FFF2-40B4-BE49-F238E27FC236}">
                          <a16:creationId xmlns:a16="http://schemas.microsoft.com/office/drawing/2014/main" id="{C46FC7E9-8AE0-40FA-8610-A4CD915805D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94958" y="5945924"/>
                      <a:ext cx="315236" cy="388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Connettore diritto 180">
                      <a:extLst>
                        <a:ext uri="{FF2B5EF4-FFF2-40B4-BE49-F238E27FC236}">
                          <a16:creationId xmlns:a16="http://schemas.microsoft.com/office/drawing/2014/main" id="{5008DE51-EEB7-41CB-86B8-BD28832B74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4391" y="5637735"/>
                      <a:ext cx="335810" cy="115720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Connettore diritto 181">
                      <a:extLst>
                        <a:ext uri="{FF2B5EF4-FFF2-40B4-BE49-F238E27FC236}">
                          <a16:creationId xmlns:a16="http://schemas.microsoft.com/office/drawing/2014/main" id="{D55C6327-0EA9-4085-806E-8E55F57359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6654" y="5803351"/>
                      <a:ext cx="363548" cy="42682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Connettore diritto 182">
                      <a:extLst>
                        <a:ext uri="{FF2B5EF4-FFF2-40B4-BE49-F238E27FC236}">
                          <a16:creationId xmlns:a16="http://schemas.microsoft.com/office/drawing/2014/main" id="{C89D85E9-AC18-494E-A87E-3829267695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15008" y="6043817"/>
                      <a:ext cx="343280" cy="90941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Connettore diritto 183">
                      <a:extLst>
                        <a:ext uri="{FF2B5EF4-FFF2-40B4-BE49-F238E27FC236}">
                          <a16:creationId xmlns:a16="http://schemas.microsoft.com/office/drawing/2014/main" id="{E2AED1B5-81FE-4A32-8617-79412A37FC7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52122" y="5377726"/>
                      <a:ext cx="97019" cy="289506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Connettore diritto 184">
                      <a:extLst>
                        <a:ext uri="{FF2B5EF4-FFF2-40B4-BE49-F238E27FC236}">
                          <a16:creationId xmlns:a16="http://schemas.microsoft.com/office/drawing/2014/main" id="{A51E756C-3864-41EE-AE25-DD06FD8449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55811" y="5451727"/>
                      <a:ext cx="246074" cy="268108"/>
                    </a:xfrm>
                    <a:prstGeom prst="line">
                      <a:avLst/>
                    </a:prstGeom>
                    <a:ln w="381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pic>
                <p:nvPicPr>
                  <p:cNvPr id="194" name="Elemento grafico 193" descr="Acqua">
                    <a:extLst>
                      <a:ext uri="{FF2B5EF4-FFF2-40B4-BE49-F238E27FC236}">
                        <a16:creationId xmlns:a16="http://schemas.microsoft.com/office/drawing/2014/main" id="{0B4F3157-5081-48B7-91AA-092E3202C36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9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888767" y="4940132"/>
                    <a:ext cx="699189" cy="699189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" name="Gruppo 1">
                  <a:extLst>
                    <a:ext uri="{FF2B5EF4-FFF2-40B4-BE49-F238E27FC236}">
                      <a16:creationId xmlns:a16="http://schemas.microsoft.com/office/drawing/2014/main" id="{BCE2C891-96EB-47E7-A763-52A192EBD0E7}"/>
                    </a:ext>
                  </a:extLst>
                </p:cNvPr>
                <p:cNvGrpSpPr/>
                <p:nvPr/>
              </p:nvGrpSpPr>
              <p:grpSpPr>
                <a:xfrm>
                  <a:off x="-93376" y="1164690"/>
                  <a:ext cx="5600772" cy="4456543"/>
                  <a:chOff x="-93376" y="1164690"/>
                  <a:chExt cx="5600772" cy="4456543"/>
                </a:xfrm>
              </p:grpSpPr>
              <p:sp>
                <p:nvSpPr>
                  <p:cNvPr id="72" name="Rettangolo 71">
                    <a:extLst>
                      <a:ext uri="{FF2B5EF4-FFF2-40B4-BE49-F238E27FC236}">
                        <a16:creationId xmlns:a16="http://schemas.microsoft.com/office/drawing/2014/main" id="{C897EF41-7755-483F-8664-D19B313A25D5}"/>
                      </a:ext>
                    </a:extLst>
                  </p:cNvPr>
                  <p:cNvSpPr/>
                  <p:nvPr/>
                </p:nvSpPr>
                <p:spPr>
                  <a:xfrm flipH="1">
                    <a:off x="736258" y="2446554"/>
                    <a:ext cx="77573" cy="928157"/>
                  </a:xfrm>
                  <a:prstGeom prst="rect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73" name="CasellaDiTesto 72">
                    <a:extLst>
                      <a:ext uri="{FF2B5EF4-FFF2-40B4-BE49-F238E27FC236}">
                        <a16:creationId xmlns:a16="http://schemas.microsoft.com/office/drawing/2014/main" id="{94A84554-4080-48D9-8BAB-CF04FF325622}"/>
                      </a:ext>
                    </a:extLst>
                  </p:cNvPr>
                  <p:cNvSpPr txBox="1"/>
                  <p:nvPr/>
                </p:nvSpPr>
                <p:spPr>
                  <a:xfrm>
                    <a:off x="237122" y="3571098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CE110F"/>
                        </a:solidFill>
                        <a:latin typeface="Impact" panose="020B0806030902050204" pitchFamily="34" charset="0"/>
                      </a:rPr>
                      <a:t>2003</a:t>
                    </a:r>
                  </a:p>
                </p:txBody>
              </p:sp>
              <p:sp>
                <p:nvSpPr>
                  <p:cNvPr id="82" name="CasellaDiTesto 81">
                    <a:extLst>
                      <a:ext uri="{FF2B5EF4-FFF2-40B4-BE49-F238E27FC236}">
                        <a16:creationId xmlns:a16="http://schemas.microsoft.com/office/drawing/2014/main" id="{6F91EF6D-0040-4903-96B8-ED2B4BA4FAC6}"/>
                      </a:ext>
                    </a:extLst>
                  </p:cNvPr>
                  <p:cNvSpPr txBox="1"/>
                  <p:nvPr/>
                </p:nvSpPr>
                <p:spPr>
                  <a:xfrm>
                    <a:off x="4126437" y="2850119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B8B8C0"/>
                        </a:solidFill>
                        <a:latin typeface="Impact" panose="020B0806030902050204" pitchFamily="34" charset="0"/>
                      </a:rPr>
                      <a:t>2009</a:t>
                    </a:r>
                  </a:p>
                </p:txBody>
              </p:sp>
              <p:sp>
                <p:nvSpPr>
                  <p:cNvPr id="83" name="CasellaDiTesto 82">
                    <a:extLst>
                      <a:ext uri="{FF2B5EF4-FFF2-40B4-BE49-F238E27FC236}">
                        <a16:creationId xmlns:a16="http://schemas.microsoft.com/office/drawing/2014/main" id="{E0553559-1421-4E84-AD56-DAF6B281BE3B}"/>
                      </a:ext>
                    </a:extLst>
                  </p:cNvPr>
                  <p:cNvSpPr txBox="1"/>
                  <p:nvPr/>
                </p:nvSpPr>
                <p:spPr>
                  <a:xfrm>
                    <a:off x="2828528" y="3552153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CE110F"/>
                        </a:solidFill>
                        <a:latin typeface="Impact" panose="020B0806030902050204" pitchFamily="34" charset="0"/>
                      </a:rPr>
                      <a:t>2007</a:t>
                    </a:r>
                  </a:p>
                </p:txBody>
              </p:sp>
              <p:sp>
                <p:nvSpPr>
                  <p:cNvPr id="84" name="CasellaDiTesto 83">
                    <a:extLst>
                      <a:ext uri="{FF2B5EF4-FFF2-40B4-BE49-F238E27FC236}">
                        <a16:creationId xmlns:a16="http://schemas.microsoft.com/office/drawing/2014/main" id="{D2853608-C688-428F-ADA5-A81421625035}"/>
                      </a:ext>
                    </a:extLst>
                  </p:cNvPr>
                  <p:cNvSpPr txBox="1"/>
                  <p:nvPr/>
                </p:nvSpPr>
                <p:spPr>
                  <a:xfrm>
                    <a:off x="1515461" y="2855418"/>
                    <a:ext cx="107830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3200" dirty="0">
                        <a:solidFill>
                          <a:srgbClr val="B8B8C0"/>
                        </a:solidFill>
                        <a:latin typeface="Impact" panose="020B0806030902050204" pitchFamily="34" charset="0"/>
                      </a:rPr>
                      <a:t>2005</a:t>
                    </a:r>
                  </a:p>
                </p:txBody>
              </p:sp>
              <p:sp>
                <p:nvSpPr>
                  <p:cNvPr id="86" name="Ovale 85">
                    <a:extLst>
                      <a:ext uri="{FF2B5EF4-FFF2-40B4-BE49-F238E27FC236}">
                        <a16:creationId xmlns:a16="http://schemas.microsoft.com/office/drawing/2014/main" id="{88FE07E3-1E0D-49D3-ACD4-1A6085AFF843}"/>
                      </a:ext>
                    </a:extLst>
                  </p:cNvPr>
                  <p:cNvSpPr/>
                  <p:nvPr/>
                </p:nvSpPr>
                <p:spPr>
                  <a:xfrm>
                    <a:off x="135311" y="1164690"/>
                    <a:ext cx="1300025" cy="1307366"/>
                  </a:xfrm>
                  <a:prstGeom prst="ellipse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it-IT" dirty="0"/>
                  </a:p>
                </p:txBody>
              </p:sp>
              <p:pic>
                <p:nvPicPr>
                  <p:cNvPr id="87" name="Immagine 86">
                    <a:extLst>
                      <a:ext uri="{FF2B5EF4-FFF2-40B4-BE49-F238E27FC236}">
                        <a16:creationId xmlns:a16="http://schemas.microsoft.com/office/drawing/2014/main" id="{EE980C94-9EF7-4D57-9B13-BCFCBA530A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73632" y="1693398"/>
                    <a:ext cx="1174110" cy="247725"/>
                  </a:xfrm>
                  <a:prstGeom prst="rect">
                    <a:avLst/>
                  </a:prstGeom>
                </p:spPr>
              </p:pic>
              <p:grpSp>
                <p:nvGrpSpPr>
                  <p:cNvPr id="88" name="Gruppo 87">
                    <a:extLst>
                      <a:ext uri="{FF2B5EF4-FFF2-40B4-BE49-F238E27FC236}">
                        <a16:creationId xmlns:a16="http://schemas.microsoft.com/office/drawing/2014/main" id="{ADF96131-4A08-48DC-9304-ABCCB9F3B3E3}"/>
                      </a:ext>
                    </a:extLst>
                  </p:cNvPr>
                  <p:cNvGrpSpPr/>
                  <p:nvPr/>
                </p:nvGrpSpPr>
                <p:grpSpPr>
                  <a:xfrm>
                    <a:off x="2814793" y="1384504"/>
                    <a:ext cx="1103204" cy="1989187"/>
                    <a:chOff x="3322468" y="1040976"/>
                    <a:chExt cx="1103204" cy="1989187"/>
                  </a:xfrm>
                </p:grpSpPr>
                <p:sp>
                  <p:nvSpPr>
                    <p:cNvPr id="89" name="Rettangolo 88">
                      <a:extLst>
                        <a:ext uri="{FF2B5EF4-FFF2-40B4-BE49-F238E27FC236}">
                          <a16:creationId xmlns:a16="http://schemas.microsoft.com/office/drawing/2014/main" id="{FCAB112B-0728-485F-B3A7-303EBA1270E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35284" y="2102006"/>
                      <a:ext cx="77573" cy="928157"/>
                    </a:xfrm>
                    <a:prstGeom prst="rect">
                      <a:avLst/>
                    </a:prstGeom>
                    <a:solidFill>
                      <a:srgbClr val="CE110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90" name="Ovale 89">
                      <a:extLst>
                        <a:ext uri="{FF2B5EF4-FFF2-40B4-BE49-F238E27FC236}">
                          <a16:creationId xmlns:a16="http://schemas.microsoft.com/office/drawing/2014/main" id="{3B7C1DAD-A93D-4A5E-B36F-00082FC4FB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22468" y="1040976"/>
                      <a:ext cx="1103204" cy="1086173"/>
                    </a:xfrm>
                    <a:prstGeom prst="ellipse">
                      <a:avLst/>
                    </a:prstGeom>
                    <a:solidFill>
                      <a:srgbClr val="CE110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  <p:sp>
                <p:nvSpPr>
                  <p:cNvPr id="91" name="CasellaDiTesto 90">
                    <a:extLst>
                      <a:ext uri="{FF2B5EF4-FFF2-40B4-BE49-F238E27FC236}">
                        <a16:creationId xmlns:a16="http://schemas.microsoft.com/office/drawing/2014/main" id="{73AB4497-C67C-471E-994F-D63C2D47AE31}"/>
                      </a:ext>
                    </a:extLst>
                  </p:cNvPr>
                  <p:cNvSpPr txBox="1"/>
                  <p:nvPr/>
                </p:nvSpPr>
                <p:spPr>
                  <a:xfrm>
                    <a:off x="-93376" y="4051480"/>
                    <a:ext cx="1824708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it-IT" sz="1600" b="1" i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Foundation of DieTronic s.r.l.</a:t>
                    </a:r>
                  </a:p>
                </p:txBody>
              </p:sp>
              <p:grpSp>
                <p:nvGrpSpPr>
                  <p:cNvPr id="92" name="Gruppo 91">
                    <a:extLst>
                      <a:ext uri="{FF2B5EF4-FFF2-40B4-BE49-F238E27FC236}">
                        <a16:creationId xmlns:a16="http://schemas.microsoft.com/office/drawing/2014/main" id="{DBC630CA-A244-4404-8525-61A1B21A8BE1}"/>
                      </a:ext>
                    </a:extLst>
                  </p:cNvPr>
                  <p:cNvGrpSpPr/>
                  <p:nvPr/>
                </p:nvGrpSpPr>
                <p:grpSpPr>
                  <a:xfrm>
                    <a:off x="1456878" y="3571398"/>
                    <a:ext cx="1103204" cy="2040397"/>
                    <a:chOff x="1746176" y="3257790"/>
                    <a:chExt cx="1103204" cy="2040397"/>
                  </a:xfrm>
                  <a:solidFill>
                    <a:srgbClr val="B8B8C0"/>
                  </a:solidFill>
                </p:grpSpPr>
                <p:sp>
                  <p:nvSpPr>
                    <p:cNvPr id="93" name="Rettangolo 92">
                      <a:extLst>
                        <a:ext uri="{FF2B5EF4-FFF2-40B4-BE49-F238E27FC236}">
                          <a16:creationId xmlns:a16="http://schemas.microsoft.com/office/drawing/2014/main" id="{30646BE4-EE9A-4152-8B35-741D6F0381A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79007" y="3257790"/>
                      <a:ext cx="78475" cy="98024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94" name="Ovale 93">
                      <a:extLst>
                        <a:ext uri="{FF2B5EF4-FFF2-40B4-BE49-F238E27FC236}">
                          <a16:creationId xmlns:a16="http://schemas.microsoft.com/office/drawing/2014/main" id="{F057004C-AF90-41EA-9023-C37C862B85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6176" y="4212014"/>
                      <a:ext cx="1103204" cy="1086173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  <p:sp>
                <p:nvSpPr>
                  <p:cNvPr id="95" name="CasellaDiTesto 94">
                    <a:extLst>
                      <a:ext uri="{FF2B5EF4-FFF2-40B4-BE49-F238E27FC236}">
                        <a16:creationId xmlns:a16="http://schemas.microsoft.com/office/drawing/2014/main" id="{DFCC2CA6-22ED-47E6-BB54-4A0C373ADFCF}"/>
                      </a:ext>
                    </a:extLst>
                  </p:cNvPr>
                  <p:cNvSpPr txBox="1"/>
                  <p:nvPr/>
                </p:nvSpPr>
                <p:spPr>
                  <a:xfrm>
                    <a:off x="1301492" y="2077222"/>
                    <a:ext cx="1557592" cy="7386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First electronic strip lubrication system</a:t>
                    </a:r>
                  </a:p>
                </p:txBody>
              </p:sp>
              <p:sp>
                <p:nvSpPr>
                  <p:cNvPr id="108" name="Rettangolo 107">
                    <a:extLst>
                      <a:ext uri="{FF2B5EF4-FFF2-40B4-BE49-F238E27FC236}">
                        <a16:creationId xmlns:a16="http://schemas.microsoft.com/office/drawing/2014/main" id="{0ADF0800-6441-4A80-8FE3-3DF4F9430E9C}"/>
                      </a:ext>
                    </a:extLst>
                  </p:cNvPr>
                  <p:cNvSpPr/>
                  <p:nvPr/>
                </p:nvSpPr>
                <p:spPr>
                  <a:xfrm>
                    <a:off x="98722" y="3375731"/>
                    <a:ext cx="1313391" cy="205105"/>
                  </a:xfrm>
                  <a:prstGeom prst="rect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grpSp>
                <p:nvGrpSpPr>
                  <p:cNvPr id="110" name="Gruppo 109">
                    <a:extLst>
                      <a:ext uri="{FF2B5EF4-FFF2-40B4-BE49-F238E27FC236}">
                        <a16:creationId xmlns:a16="http://schemas.microsoft.com/office/drawing/2014/main" id="{4DF1C0FE-C7E1-4491-8297-E4CC1594FFA5}"/>
                      </a:ext>
                    </a:extLst>
                  </p:cNvPr>
                  <p:cNvGrpSpPr/>
                  <p:nvPr/>
                </p:nvGrpSpPr>
                <p:grpSpPr>
                  <a:xfrm>
                    <a:off x="692255" y="3406295"/>
                    <a:ext cx="1410026" cy="131103"/>
                    <a:chOff x="692254" y="3063395"/>
                    <a:chExt cx="1410026" cy="131103"/>
                  </a:xfrm>
                </p:grpSpPr>
                <p:sp>
                  <p:nvSpPr>
                    <p:cNvPr id="111" name="Oval 37">
                      <a:extLst>
                        <a:ext uri="{FF2B5EF4-FFF2-40B4-BE49-F238E27FC236}">
                          <a16:creationId xmlns:a16="http://schemas.microsoft.com/office/drawing/2014/main" id="{EF8FCC12-E482-4684-9EFF-C2124001540A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692254" y="3063395"/>
                      <a:ext cx="131103" cy="13110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00" noProof="1"/>
                    </a:p>
                  </p:txBody>
                </p:sp>
                <p:sp>
                  <p:nvSpPr>
                    <p:cNvPr id="112" name="Oval 37">
                      <a:extLst>
                        <a:ext uri="{FF2B5EF4-FFF2-40B4-BE49-F238E27FC236}">
                          <a16:creationId xmlns:a16="http://schemas.microsoft.com/office/drawing/2014/main" id="{F9D49A76-12B7-4BF1-A5AC-D3928A150A33}"/>
                        </a:ext>
                      </a:extLst>
                    </p:cNvPr>
                    <p:cNvSpPr/>
                    <p:nvPr/>
                  </p:nvSpPr>
                  <p:spPr bwMode="gray">
                    <a:xfrm>
                      <a:off x="1971177" y="3063395"/>
                      <a:ext cx="131103" cy="131103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00" noProof="1"/>
                    </a:p>
                  </p:txBody>
                </p:sp>
              </p:grpSp>
              <p:sp>
                <p:nvSpPr>
                  <p:cNvPr id="113" name="Rettangolo 112">
                    <a:extLst>
                      <a:ext uri="{FF2B5EF4-FFF2-40B4-BE49-F238E27FC236}">
                        <a16:creationId xmlns:a16="http://schemas.microsoft.com/office/drawing/2014/main" id="{CEDC8478-A8F3-430C-ADC9-A4F0A4BA83C3}"/>
                      </a:ext>
                    </a:extLst>
                  </p:cNvPr>
                  <p:cNvSpPr/>
                  <p:nvPr/>
                </p:nvSpPr>
                <p:spPr>
                  <a:xfrm>
                    <a:off x="2711245" y="3373294"/>
                    <a:ext cx="1313391" cy="205105"/>
                  </a:xfrm>
                  <a:prstGeom prst="rect">
                    <a:avLst/>
                  </a:prstGeom>
                  <a:solidFill>
                    <a:srgbClr val="CE110F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14" name="Rettangolo 113">
                    <a:extLst>
                      <a:ext uri="{FF2B5EF4-FFF2-40B4-BE49-F238E27FC236}">
                        <a16:creationId xmlns:a16="http://schemas.microsoft.com/office/drawing/2014/main" id="{B732382E-0357-4069-AA52-F181BDFF26E9}"/>
                      </a:ext>
                    </a:extLst>
                  </p:cNvPr>
                  <p:cNvSpPr/>
                  <p:nvPr/>
                </p:nvSpPr>
                <p:spPr>
                  <a:xfrm>
                    <a:off x="4016733" y="3371254"/>
                    <a:ext cx="1313391" cy="205105"/>
                  </a:xfrm>
                  <a:prstGeom prst="rect">
                    <a:avLst/>
                  </a:prstGeom>
                  <a:solidFill>
                    <a:srgbClr val="B8B8C0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15" name="Oval 37">
                    <a:extLst>
                      <a:ext uri="{FF2B5EF4-FFF2-40B4-BE49-F238E27FC236}">
                        <a16:creationId xmlns:a16="http://schemas.microsoft.com/office/drawing/2014/main" id="{A37BAF0C-F09E-4A3C-A21D-4B8F8C08F9FF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3304778" y="3403858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sp>
                <p:nvSpPr>
                  <p:cNvPr id="116" name="Oval 37">
                    <a:extLst>
                      <a:ext uri="{FF2B5EF4-FFF2-40B4-BE49-F238E27FC236}">
                        <a16:creationId xmlns:a16="http://schemas.microsoft.com/office/drawing/2014/main" id="{AA8463FC-EC4B-4188-A8DA-0792F621EADD}"/>
                      </a:ext>
                    </a:extLst>
                  </p:cNvPr>
                  <p:cNvSpPr/>
                  <p:nvPr/>
                </p:nvSpPr>
                <p:spPr bwMode="gray">
                  <a:xfrm>
                    <a:off x="4583701" y="3403858"/>
                    <a:ext cx="131103" cy="13110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000" noProof="1"/>
                  </a:p>
                </p:txBody>
              </p:sp>
              <p:grpSp>
                <p:nvGrpSpPr>
                  <p:cNvPr id="127" name="Gruppo 126">
                    <a:extLst>
                      <a:ext uri="{FF2B5EF4-FFF2-40B4-BE49-F238E27FC236}">
                        <a16:creationId xmlns:a16="http://schemas.microsoft.com/office/drawing/2014/main" id="{6BC13D57-7F60-40D9-8827-AE2F6F42EDA7}"/>
                      </a:ext>
                    </a:extLst>
                  </p:cNvPr>
                  <p:cNvGrpSpPr/>
                  <p:nvPr/>
                </p:nvGrpSpPr>
                <p:grpSpPr>
                  <a:xfrm>
                    <a:off x="4079144" y="3580836"/>
                    <a:ext cx="1103204" cy="2040397"/>
                    <a:chOff x="1746176" y="3257790"/>
                    <a:chExt cx="1103204" cy="2040397"/>
                  </a:xfrm>
                  <a:solidFill>
                    <a:srgbClr val="B8B8C0">
                      <a:alpha val="79000"/>
                    </a:srgbClr>
                  </a:solidFill>
                </p:grpSpPr>
                <p:sp>
                  <p:nvSpPr>
                    <p:cNvPr id="128" name="Rettangolo 127">
                      <a:extLst>
                        <a:ext uri="{FF2B5EF4-FFF2-40B4-BE49-F238E27FC236}">
                          <a16:creationId xmlns:a16="http://schemas.microsoft.com/office/drawing/2014/main" id="{CF680437-DBD3-4B0E-B4A0-5E0B549D3A3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79007" y="3257790"/>
                      <a:ext cx="78475" cy="98024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  <p:sp>
                  <p:nvSpPr>
                    <p:cNvPr id="129" name="Ovale 128">
                      <a:extLst>
                        <a:ext uri="{FF2B5EF4-FFF2-40B4-BE49-F238E27FC236}">
                          <a16:creationId xmlns:a16="http://schemas.microsoft.com/office/drawing/2014/main" id="{8BFDEA8A-52FE-4AD3-98E7-6DE611C5A7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46176" y="4212014"/>
                      <a:ext cx="1103204" cy="1086173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it-IT" dirty="0"/>
                    </a:p>
                  </p:txBody>
                </p:sp>
              </p:grpSp>
              <p:sp>
                <p:nvSpPr>
                  <p:cNvPr id="133" name="CasellaDiTesto 132">
                    <a:extLst>
                      <a:ext uri="{FF2B5EF4-FFF2-40B4-BE49-F238E27FC236}">
                        <a16:creationId xmlns:a16="http://schemas.microsoft.com/office/drawing/2014/main" id="{1416B062-990B-433C-96C4-B982AA09F27D}"/>
                      </a:ext>
                    </a:extLst>
                  </p:cNvPr>
                  <p:cNvSpPr txBox="1"/>
                  <p:nvPr/>
                </p:nvSpPr>
                <p:spPr>
                  <a:xfrm>
                    <a:off x="2321674" y="4077803"/>
                    <a:ext cx="2010972" cy="7386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First sectorial lubrication system SAGOMA	</a:t>
                    </a:r>
                    <a:endParaRPr lang="it-IT" sz="1400" dirty="0"/>
                  </a:p>
                </p:txBody>
              </p:sp>
              <p:sp>
                <p:nvSpPr>
                  <p:cNvPr id="134" name="CasellaDiTesto 133">
                    <a:extLst>
                      <a:ext uri="{FF2B5EF4-FFF2-40B4-BE49-F238E27FC236}">
                        <a16:creationId xmlns:a16="http://schemas.microsoft.com/office/drawing/2014/main" id="{1CC76F5B-AC8F-49B7-927C-5CC6057EC13E}"/>
                      </a:ext>
                    </a:extLst>
                  </p:cNvPr>
                  <p:cNvSpPr txBox="1"/>
                  <p:nvPr/>
                </p:nvSpPr>
                <p:spPr>
                  <a:xfrm>
                    <a:off x="3891545" y="2075666"/>
                    <a:ext cx="1615851" cy="73866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echnic" panose="00000400000000000000" pitchFamily="2" charset="2"/>
                        <a:ea typeface="Verdana" panose="020B0604030504040204" pitchFamily="34" charset="0"/>
                        <a:cs typeface="Verdana" panose="020B0604030504040204" pitchFamily="34" charset="0"/>
                      </a:rPr>
                      <a:t>Finalization of multiple manifold technology</a:t>
                    </a:r>
                    <a:endParaRPr lang="it-IT" sz="1600" b="1" dirty="0">
                      <a:solidFill>
                        <a:schemeClr val="bg2">
                          <a:lumMod val="25000"/>
                        </a:schemeClr>
                      </a:solidFill>
                      <a:latin typeface="Technic" panose="00000400000000000000" pitchFamily="2" charset="2"/>
                      <a:ea typeface="Verdana" panose="020B0604030504040204" pitchFamily="34" charset="0"/>
                      <a:cs typeface="Verdana" panose="020B0604030504040204" pitchFamily="34" charset="0"/>
                    </a:endParaRPr>
                  </a:p>
                </p:txBody>
              </p:sp>
              <p:grpSp>
                <p:nvGrpSpPr>
                  <p:cNvPr id="140" name="Gruppo 139">
                    <a:extLst>
                      <a:ext uri="{FF2B5EF4-FFF2-40B4-BE49-F238E27FC236}">
                        <a16:creationId xmlns:a16="http://schemas.microsoft.com/office/drawing/2014/main" id="{622A9DCA-1199-4247-B306-42A684A28EE8}"/>
                      </a:ext>
                    </a:extLst>
                  </p:cNvPr>
                  <p:cNvGrpSpPr/>
                  <p:nvPr/>
                </p:nvGrpSpPr>
                <p:grpSpPr>
                  <a:xfrm>
                    <a:off x="2970526" y="1430559"/>
                    <a:ext cx="794135" cy="992292"/>
                    <a:chOff x="2963328" y="1119085"/>
                    <a:chExt cx="794135" cy="992292"/>
                  </a:xfrm>
                </p:grpSpPr>
                <p:pic>
                  <p:nvPicPr>
                    <p:cNvPr id="141" name="Elemento grafico 140" descr="Lampadina">
                      <a:extLst>
                        <a:ext uri="{FF2B5EF4-FFF2-40B4-BE49-F238E27FC236}">
                          <a16:creationId xmlns:a16="http://schemas.microsoft.com/office/drawing/2014/main" id="{F7A1B739-993A-4D0C-A741-221A4C0B145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/>
                        </a:ext>
                        <a:ext uri="{96DAC541-7B7A-43D3-8B79-37D633B846F1}">
                          <asvg:svgBlip xmlns:asvg="http://schemas.microsoft.com/office/drawing/2016/SVG/main" r:embed="rId3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963328" y="1317242"/>
                      <a:ext cx="794135" cy="79413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42" name="Gruppo 141">
                      <a:extLst>
                        <a:ext uri="{FF2B5EF4-FFF2-40B4-BE49-F238E27FC236}">
                          <a16:creationId xmlns:a16="http://schemas.microsoft.com/office/drawing/2014/main" id="{CDD95F4B-7F11-471C-AF71-EF1A665199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96013" y="1119085"/>
                      <a:ext cx="751174" cy="254839"/>
                      <a:chOff x="4190086" y="395041"/>
                      <a:chExt cx="946738" cy="405704"/>
                    </a:xfrm>
                    <a:solidFill>
                      <a:schemeClr val="bg1"/>
                    </a:solidFill>
                  </p:grpSpPr>
                  <p:sp>
                    <p:nvSpPr>
                      <p:cNvPr id="143" name="Segno di sottrazione 142">
                        <a:extLst>
                          <a:ext uri="{FF2B5EF4-FFF2-40B4-BE49-F238E27FC236}">
                            <a16:creationId xmlns:a16="http://schemas.microsoft.com/office/drawing/2014/main" id="{0672E147-A06F-4C24-ABF0-1412E6F487E3}"/>
                          </a:ext>
                        </a:extLst>
                      </p:cNvPr>
                      <p:cNvSpPr/>
                      <p:nvPr/>
                    </p:nvSpPr>
                    <p:spPr>
                      <a:xfrm rot="8466641">
                        <a:off x="4831139" y="624286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4" name="Segno di sottrazione 143">
                        <a:extLst>
                          <a:ext uri="{FF2B5EF4-FFF2-40B4-BE49-F238E27FC236}">
                            <a16:creationId xmlns:a16="http://schemas.microsoft.com/office/drawing/2014/main" id="{766B9FF4-67A9-4531-BB55-6E9BDCD65AE5}"/>
                          </a:ext>
                        </a:extLst>
                      </p:cNvPr>
                      <p:cNvSpPr/>
                      <p:nvPr/>
                    </p:nvSpPr>
                    <p:spPr>
                      <a:xfrm rot="7352742">
                        <a:off x="4694082" y="510362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5" name="Segno di sottrazione 144">
                        <a:extLst>
                          <a:ext uri="{FF2B5EF4-FFF2-40B4-BE49-F238E27FC236}">
                            <a16:creationId xmlns:a16="http://schemas.microsoft.com/office/drawing/2014/main" id="{66EAE1EF-ACFA-4004-8661-73059BC3135A}"/>
                          </a:ext>
                        </a:extLst>
                      </p:cNvPr>
                      <p:cNvSpPr/>
                      <p:nvPr/>
                    </p:nvSpPr>
                    <p:spPr>
                      <a:xfrm rot="5656440">
                        <a:off x="4527261" y="459654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6" name="Segno di sottrazione 145">
                        <a:extLst>
                          <a:ext uri="{FF2B5EF4-FFF2-40B4-BE49-F238E27FC236}">
                            <a16:creationId xmlns:a16="http://schemas.microsoft.com/office/drawing/2014/main" id="{2802D7F5-4587-4BC0-8747-9B8660B7193A}"/>
                          </a:ext>
                        </a:extLst>
                      </p:cNvPr>
                      <p:cNvSpPr/>
                      <p:nvPr/>
                    </p:nvSpPr>
                    <p:spPr>
                      <a:xfrm rot="3613071">
                        <a:off x="4339781" y="497141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  <p:sp>
                    <p:nvSpPr>
                      <p:cNvPr id="147" name="Segno di sottrazione 146">
                        <a:extLst>
                          <a:ext uri="{FF2B5EF4-FFF2-40B4-BE49-F238E27FC236}">
                            <a16:creationId xmlns:a16="http://schemas.microsoft.com/office/drawing/2014/main" id="{E527030B-3467-47A9-91D3-4629A935F6AE}"/>
                          </a:ext>
                        </a:extLst>
                      </p:cNvPr>
                      <p:cNvSpPr/>
                      <p:nvPr/>
                    </p:nvSpPr>
                    <p:spPr>
                      <a:xfrm rot="2169863">
                        <a:off x="4190086" y="607986"/>
                        <a:ext cx="305685" cy="176459"/>
                      </a:xfrm>
                      <a:prstGeom prst="mathMinus">
                        <a:avLst/>
                      </a:prstGeom>
                      <a:grpFill/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/>
                      </a:p>
                    </p:txBody>
                  </p:sp>
                </p:grpSp>
              </p:grpSp>
              <p:pic>
                <p:nvPicPr>
                  <p:cNvPr id="157" name="Immagine 156">
                    <a:extLst>
                      <a:ext uri="{FF2B5EF4-FFF2-40B4-BE49-F238E27FC236}">
                        <a16:creationId xmlns:a16="http://schemas.microsoft.com/office/drawing/2014/main" id="{A21473DE-BE45-43C9-9FCC-0BB1B5A876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 cstate="hqprint">
                    <a:extLst>
                      <a:ext uri="{BEBA8EAE-BF5A-486C-A8C5-ECC9F3942E4B}">
                        <a14:imgProps xmlns:a14="http://schemas.microsoft.com/office/drawing/2010/main">
                          <a14:imgLayer r:embed="rId12">
                            <a14:imgEffect>
                              <a14:backgroundRemoval t="3252" b="94580" l="2509" r="94803">
                                <a14:foregroundMark x1="10932" y1="28997" x2="6272" y2="47425"/>
                                <a14:foregroundMark x1="6272" y1="47425" x2="6272" y2="47425"/>
                                <a14:foregroundMark x1="20072" y1="5691" x2="28674" y2="8401"/>
                                <a14:foregroundMark x1="24194" y1="16531" x2="92294" y2="44986"/>
                                <a14:foregroundMark x1="92294" y1="44986" x2="92473" y2="47696"/>
                                <a14:foregroundMark x1="90681" y1="30894" x2="94982" y2="30894"/>
                                <a14:foregroundMark x1="94444" y1="33604" x2="92294" y2="56640"/>
                                <a14:foregroundMark x1="76165" y1="91328" x2="71326" y2="94580"/>
                                <a14:foregroundMark x1="43369" y1="31978" x2="49462" y2="35772"/>
                                <a14:foregroundMark x1="2867" y1="50136" x2="2509" y2="55827"/>
                                <a14:foregroundMark x1="18638" y1="3794" x2="22043" y2="3252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61947" y="4741346"/>
                    <a:ext cx="1011243" cy="668725"/>
                  </a:xfrm>
                  <a:prstGeom prst="rect">
                    <a:avLst/>
                  </a:prstGeom>
                </p:spPr>
              </p:pic>
              <p:pic>
                <p:nvPicPr>
                  <p:cNvPr id="195" name="Elemento grafico 194" descr="Acqua">
                    <a:extLst>
                      <a:ext uri="{FF2B5EF4-FFF2-40B4-BE49-F238E27FC236}">
                        <a16:creationId xmlns:a16="http://schemas.microsoft.com/office/drawing/2014/main" id="{05A03C54-8462-4EAF-B9BC-AEBDFE3C47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9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507980" y="4564013"/>
                    <a:ext cx="959895" cy="959895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196" name="Immagine 195">
              <a:extLst>
                <a:ext uri="{FF2B5EF4-FFF2-40B4-BE49-F238E27FC236}">
                  <a16:creationId xmlns:a16="http://schemas.microsoft.com/office/drawing/2014/main" id="{2B9330D8-ABEB-46CE-B25A-82F12EF0A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10000" r="90000">
                          <a14:foregroundMark x1="22750" y1="54689" x2="24118" y2="52749"/>
                          <a14:foregroundMark x1="69906" y1="40178" x2="60619" y2="60671"/>
                          <a14:foregroundMark x1="60619" y1="60671" x2="63355" y2="48707"/>
                          <a14:foregroundMark x1="68539" y1="39046" x2="69906" y2="46160"/>
                          <a14:foregroundMark x1="69906" y1="46160" x2="64435" y2="60105"/>
                          <a14:foregroundMark x1="67531" y1="38278" x2="72786" y2="44907"/>
                          <a14:foregroundMark x1="72786" y1="44907" x2="69906" y2="48302"/>
                          <a14:foregroundMark x1="22390" y1="53314" x2="23830" y2="52183"/>
                          <a14:foregroundMark x1="62995" y1="32094" x2="71850" y2="26556"/>
                          <a14:foregroundMark x1="71850" y1="26556" x2="65803" y2="27445"/>
                          <a14:foregroundMark x1="70266" y1="48909" x2="73196" y2="42980"/>
                          <a14:foregroundMark x1="72068" y1="40481" x2="68179" y2="37106"/>
                          <a14:foregroundMark x1="70626" y1="38278" x2="71562" y2="45756"/>
                          <a14:foregroundMark x1="71562" y1="45756" x2="69258" y2="51415"/>
                          <a14:foregroundMark x1="72328" y1="41056" x2="73290" y2="45190"/>
                          <a14:foregroundMark x1="73290" y1="45190" x2="68539" y2="53719"/>
                          <a14:foregroundMark x1="74294" y1="39816" x2="75588" y2="40865"/>
                          <a14:foregroundMark x1="69258" y1="35732" x2="72254" y2="38160"/>
                          <a14:foregroundMark x1="66451" y1="26677" x2="68539" y2="25505"/>
                          <a14:foregroundMark x1="73090" y1="42745" x2="73218" y2="43775"/>
                          <a14:foregroundMark x1="73600" y1="43875" x2="73434" y2="44139"/>
                          <a14:foregroundMark x1="72197" y1="47340" x2="70842" y2="49555"/>
                          <a14:foregroundMark x1="71058" y1="39086" x2="73722" y2="43573"/>
                          <a14:foregroundMark x1="71058" y1="39167" x2="74334" y2="41119"/>
                          <a14:foregroundMark x1="70770" y1="38642" x2="73650" y2="41027"/>
                          <a14:foregroundMark x1="73290" y1="40905" x2="73650" y2="41633"/>
                          <a14:backgroundMark x1="55796" y1="30356" x2="63715" y2="26071"/>
                          <a14:backgroundMark x1="68179" y1="22595" x2="81929" y2="22797"/>
                          <a14:backgroundMark x1="67171" y1="22797" x2="86753" y2="21463"/>
                          <a14:backgroundMark x1="51332" y1="21059" x2="31893" y2="30760"/>
                          <a14:backgroundMark x1="31893" y1="30760" x2="24550" y2="38521"/>
                          <a14:backgroundMark x1="24550" y1="38521" x2="21238" y2="30275"/>
                          <a14:backgroundMark x1="21238" y1="30275" x2="23110" y2="22352"/>
                          <a14:backgroundMark x1="23110" y1="22352" x2="18287" y2="32417"/>
                          <a14:backgroundMark x1="18287" y1="32417" x2="18503" y2="47615"/>
                          <a14:backgroundMark x1="18503" y1="47615" x2="14543" y2="54365"/>
                          <a14:backgroundMark x1="14543" y1="54365" x2="18071" y2="61116"/>
                          <a14:backgroundMark x1="18071" y1="61116" x2="18287" y2="61237"/>
                          <a14:backgroundMark x1="73362" y1="35934" x2="74370" y2="37106"/>
                          <a14:backgroundMark x1="75640" y1="42116" x2="76314" y2="40865"/>
                          <a14:backgroundMark x1="76314" y1="40865" x2="76314" y2="40865"/>
                          <a14:backgroundMark x1="73604" y1="39688" x2="73578" y2="39369"/>
                          <a14:backgroundMark x1="73578" y1="39369" x2="72354" y2="37187"/>
                          <a14:backgroundMark x1="74651" y1="43406" x2="75018" y2="44220"/>
                          <a14:backgroundMark x1="72282" y1="38157" x2="72652" y2="38978"/>
                          <a14:backgroundMark x1="75018" y1="44220" x2="72066" y2="50162"/>
                          <a14:backgroundMark x1="72066" y1="50162" x2="72066" y2="50566"/>
                          <a14:backgroundMark x1="75882" y1="41269" x2="75378" y2="428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1553" y="1130783"/>
              <a:ext cx="909809" cy="16202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944431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/>
          <p:cNvSpPr>
            <a:spLocks noGrp="1"/>
          </p:cNvSpPr>
          <p:nvPr>
            <p:ph type="ctrTitle"/>
          </p:nvPr>
        </p:nvSpPr>
        <p:spPr>
          <a:xfrm>
            <a:off x="-1" y="0"/>
            <a:ext cx="12192001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Thank you for your attention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pic>
        <p:nvPicPr>
          <p:cNvPr id="29" name="Picture 4" descr="http://aweebitirish.com/wp-content/uploads/2014/04/linkedin-transparent-backgroun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0501" y="5332232"/>
            <a:ext cx="1781502" cy="126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http://www.rilc.org/wp-content/uploads/2014/10/YouTube_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3503" y="4995134"/>
            <a:ext cx="1559684" cy="110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ww.userlogos.org/files/logos/veinedstorm/slideshare0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2286" y="5747657"/>
            <a:ext cx="2485053" cy="142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itolo 1"/>
          <p:cNvSpPr txBox="1">
            <a:spLocks/>
          </p:cNvSpPr>
          <p:nvPr/>
        </p:nvSpPr>
        <p:spPr bwMode="auto">
          <a:xfrm>
            <a:off x="-2" y="2370698"/>
            <a:ext cx="12192001" cy="91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Visit</a:t>
            </a:r>
            <a:r>
              <a:rPr lang="it-IT" sz="2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</a:t>
            </a:r>
            <a:r>
              <a:rPr lang="it-IT" sz="2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our</a:t>
            </a:r>
            <a:r>
              <a:rPr lang="it-IT" sz="2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 WebS</a:t>
            </a:r>
            <a:r>
              <a:rPr lang="it-IT" sz="20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ite</a:t>
            </a:r>
            <a:endParaRPr lang="it-IT" sz="2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it-IT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  <a:ea typeface="+mj-ea"/>
                <a:cs typeface="+mj-cs"/>
              </a:rPr>
              <a:t>www.dietronic.eu</a:t>
            </a:r>
          </a:p>
        </p:txBody>
      </p:sp>
      <p:sp>
        <p:nvSpPr>
          <p:cNvPr id="35" name="Titolo 1"/>
          <p:cNvSpPr txBox="1">
            <a:spLocks/>
          </p:cNvSpPr>
          <p:nvPr/>
        </p:nvSpPr>
        <p:spPr>
          <a:xfrm>
            <a:off x="2953688" y="4722450"/>
            <a:ext cx="6634479" cy="1651704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DieTronic S.r.l </a:t>
            </a:r>
            <a:b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</a:b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Via Cav. Angelo. Manzoni 28, </a:t>
            </a:r>
            <a:b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</a:b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26866 Sant' Angelo Lodigiano(Lodi)  Italy</a:t>
            </a:r>
          </a:p>
          <a:p>
            <a:pPr algn="ctr"/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Tel:</a:t>
            </a:r>
            <a:r>
              <a:rPr lang="hr-HR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 </a:t>
            </a: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+39 0371 210 129</a:t>
            </a:r>
            <a:endParaRPr lang="hr-HR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pPr algn="ctr"/>
            <a:r>
              <a:rPr lang="hr-HR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Email: info</a:t>
            </a: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@dietronic.eu</a:t>
            </a:r>
          </a:p>
          <a:p>
            <a:pPr algn="ctr"/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www.dietronic.eu</a:t>
            </a:r>
          </a:p>
        </p:txBody>
      </p:sp>
    </p:spTree>
    <p:extLst>
      <p:ext uri="{BB962C8B-B14F-4D97-AF65-F5344CB8AC3E}">
        <p14:creationId xmlns:p14="http://schemas.microsoft.com/office/powerpoint/2010/main" val="346643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4582000" y="116071"/>
            <a:ext cx="6319840" cy="73814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Where We Are</a:t>
            </a:r>
            <a:endParaRPr lang="it-IT" sz="40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28" name="Titolo 1">
            <a:extLst>
              <a:ext uri="{FF2B5EF4-FFF2-40B4-BE49-F238E27FC236}">
                <a16:creationId xmlns:a16="http://schemas.microsoft.com/office/drawing/2014/main" id="{48EE2BDC-0955-483D-A0F7-B93B75A1504D}"/>
              </a:ext>
            </a:extLst>
          </p:cNvPr>
          <p:cNvSpPr txBox="1">
            <a:spLocks/>
          </p:cNvSpPr>
          <p:nvPr/>
        </p:nvSpPr>
        <p:spPr>
          <a:xfrm>
            <a:off x="136095" y="1337587"/>
            <a:ext cx="2044786" cy="2309854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AMERICAS</a:t>
            </a: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Usa</a:t>
            </a: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it-IT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Central America</a:t>
            </a: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it-IT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South America</a:t>
            </a: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</p:txBody>
      </p:sp>
      <p:pic>
        <p:nvPicPr>
          <p:cNvPr id="30" name="Immagine 29" descr="Immagine che contiene mappa&#10;&#10;Descrizione generata con affidabilità molto elevata">
            <a:extLst>
              <a:ext uri="{FF2B5EF4-FFF2-40B4-BE49-F238E27FC236}">
                <a16:creationId xmlns:a16="http://schemas.microsoft.com/office/drawing/2014/main" id="{53580D66-AF93-4F05-90C0-02D234A01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5000" r="99375">
                        <a14:foregroundMark x1="31250" y1="78333" x2="31250" y2="63056"/>
                        <a14:foregroundMark x1="31250" y1="63056" x2="31250" y2="63056"/>
                        <a14:foregroundMark x1="24531" y1="52083" x2="13125" y2="29722"/>
                        <a14:foregroundMark x1="34297" y1="26806" x2="36719" y2="20417"/>
                        <a14:foregroundMark x1="7187" y1="28472" x2="5078" y2="28056"/>
                        <a14:foregroundMark x1="91094" y1="27639" x2="96797" y2="27222"/>
                        <a14:foregroundMark x1="83281" y1="75694" x2="89688" y2="69861"/>
                        <a14:foregroundMark x1="62344" y1="71528" x2="62344" y2="71528"/>
                        <a14:foregroundMark x1="18828" y1="22500" x2="24063" y2="23750"/>
                        <a14:foregroundMark x1="63984" y1="25000" x2="66172" y2="23333"/>
                        <a14:foregroundMark x1="43125" y1="29722" x2="43594" y2="28056"/>
                        <a14:foregroundMark x1="33359" y1="36944" x2="34531" y2="35139"/>
                        <a14:foregroundMark x1="78047" y1="61806" x2="86484" y2="62778"/>
                        <a14:foregroundMark x1="86484" y1="62778" x2="86563" y2="63056"/>
                        <a14:foregroundMark x1="84219" y1="58889" x2="83750" y2="53333"/>
                        <a14:foregroundMark x1="87031" y1="44028" x2="89453" y2="42778"/>
                        <a14:foregroundMark x1="96563" y1="85000" x2="98203" y2="83750"/>
                        <a14:foregroundMark x1="97969" y1="26806" x2="99375" y2="268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267" y="2893739"/>
            <a:ext cx="5920475" cy="3330267"/>
          </a:xfrm>
          <a:prstGeom prst="rect">
            <a:avLst/>
          </a:prstGeom>
        </p:spPr>
      </p:pic>
      <p:sp>
        <p:nvSpPr>
          <p:cNvPr id="31" name="Titolo 1">
            <a:extLst>
              <a:ext uri="{FF2B5EF4-FFF2-40B4-BE49-F238E27FC236}">
                <a16:creationId xmlns:a16="http://schemas.microsoft.com/office/drawing/2014/main" id="{9B2213FB-687A-451A-AE11-3168DCB3F350}"/>
              </a:ext>
            </a:extLst>
          </p:cNvPr>
          <p:cNvSpPr txBox="1">
            <a:spLocks/>
          </p:cNvSpPr>
          <p:nvPr/>
        </p:nvSpPr>
        <p:spPr>
          <a:xfrm>
            <a:off x="2293534" y="197351"/>
            <a:ext cx="1922866" cy="6548889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EUROPE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Germany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 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France 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Spain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Sweden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UK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Romania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Hungary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Poland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Czech Republic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Slovenia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 </a:t>
            </a:r>
          </a:p>
        </p:txBody>
      </p:sp>
      <p:sp>
        <p:nvSpPr>
          <p:cNvPr id="51" name="Titolo 1">
            <a:extLst>
              <a:ext uri="{FF2B5EF4-FFF2-40B4-BE49-F238E27FC236}">
                <a16:creationId xmlns:a16="http://schemas.microsoft.com/office/drawing/2014/main" id="{A0227BA5-E531-4257-BB3C-121CA5D6191C}"/>
              </a:ext>
            </a:extLst>
          </p:cNvPr>
          <p:cNvSpPr txBox="1">
            <a:spLocks/>
          </p:cNvSpPr>
          <p:nvPr/>
        </p:nvSpPr>
        <p:spPr>
          <a:xfrm>
            <a:off x="136095" y="3743345"/>
            <a:ext cx="2044786" cy="1371600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MIDDLE EAST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Turkey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and Service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 </a:t>
            </a:r>
          </a:p>
        </p:txBody>
      </p:sp>
      <p:sp>
        <p:nvSpPr>
          <p:cNvPr id="52" name="Titolo 1">
            <a:extLst>
              <a:ext uri="{FF2B5EF4-FFF2-40B4-BE49-F238E27FC236}">
                <a16:creationId xmlns:a16="http://schemas.microsoft.com/office/drawing/2014/main" id="{FD06A411-E26C-4CAE-9BBF-4FEB0B7AE394}"/>
              </a:ext>
            </a:extLst>
          </p:cNvPr>
          <p:cNvSpPr txBox="1">
            <a:spLocks/>
          </p:cNvSpPr>
          <p:nvPr/>
        </p:nvSpPr>
        <p:spPr>
          <a:xfrm>
            <a:off x="121920" y="197351"/>
            <a:ext cx="2044786" cy="1044332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HEADQUARTER</a:t>
            </a: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Via </a:t>
            </a:r>
            <a:r>
              <a:rPr lang="it-IT" sz="1400" b="1" i="1" dirty="0" err="1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Cav.A</a:t>
            </a:r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, Manzoni 28</a:t>
            </a:r>
          </a:p>
          <a:p>
            <a:r>
              <a:rPr lang="it-IT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26866 S.A. Lodigiano</a:t>
            </a:r>
          </a:p>
          <a:p>
            <a:r>
              <a:rPr lang="it-IT" sz="1400" b="1" i="1" dirty="0" err="1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Italy</a:t>
            </a:r>
            <a:endParaRPr lang="it-IT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</p:txBody>
      </p:sp>
      <p:sp>
        <p:nvSpPr>
          <p:cNvPr id="53" name="Titolo 1">
            <a:extLst>
              <a:ext uri="{FF2B5EF4-FFF2-40B4-BE49-F238E27FC236}">
                <a16:creationId xmlns:a16="http://schemas.microsoft.com/office/drawing/2014/main" id="{8E6935B9-0483-49E9-835C-1949ADDB0F94}"/>
              </a:ext>
            </a:extLst>
          </p:cNvPr>
          <p:cNvSpPr txBox="1">
            <a:spLocks/>
          </p:cNvSpPr>
          <p:nvPr/>
        </p:nvSpPr>
        <p:spPr>
          <a:xfrm>
            <a:off x="136095" y="5210848"/>
            <a:ext cx="2044786" cy="1484591"/>
          </a:xfrm>
          <a:prstGeom prst="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ASIA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South Korea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China</a:t>
            </a: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Sales </a:t>
            </a: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endParaRPr lang="en-GB" sz="1400" b="1" i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</a:endParaRPr>
          </a:p>
          <a:p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</a:rPr>
              <a:t> </a:t>
            </a:r>
          </a:p>
        </p:txBody>
      </p:sp>
      <p:pic>
        <p:nvPicPr>
          <p:cNvPr id="54" name="Immagine 53" descr="Immagine che contiene cielo, esterni, albero, rosso&#10;&#10;Descrizione generata con affidabilità molto elevata">
            <a:extLst>
              <a:ext uri="{FF2B5EF4-FFF2-40B4-BE49-F238E27FC236}">
                <a16:creationId xmlns:a16="http://schemas.microsoft.com/office/drawing/2014/main" id="{82FC7AB6-411A-4EFE-AAA1-C00FC8E8F7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104" y="1255442"/>
            <a:ext cx="2522935" cy="1237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743533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570383" y="1124131"/>
            <a:ext cx="9443744" cy="54666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-1" y="19050"/>
            <a:ext cx="12192001" cy="676275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What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We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Can Do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For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You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840084" y="3640988"/>
            <a:ext cx="239429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47914AC-E574-49F7-BF9A-4DD42B28B67C}"/>
              </a:ext>
            </a:extLst>
          </p:cNvPr>
          <p:cNvSpPr/>
          <p:nvPr/>
        </p:nvSpPr>
        <p:spPr>
          <a:xfrm>
            <a:off x="7612848" y="3124577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REDUCE COSTS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44D6A71-CE4B-440D-BA6A-70559C989AA0}"/>
              </a:ext>
            </a:extLst>
          </p:cNvPr>
          <p:cNvSpPr/>
          <p:nvPr/>
        </p:nvSpPr>
        <p:spPr>
          <a:xfrm>
            <a:off x="2481742" y="3124577"/>
            <a:ext cx="2109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IMPROVE QUALITY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0E03F3A-434D-4AA7-B09B-C2FE1475B52B}"/>
              </a:ext>
            </a:extLst>
          </p:cNvPr>
          <p:cNvSpPr/>
          <p:nvPr/>
        </p:nvSpPr>
        <p:spPr>
          <a:xfrm>
            <a:off x="7051770" y="5262881"/>
            <a:ext cx="33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BE ENVIROMENTAL FRIENDLY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0C4B4FA-0F57-44BC-AA2D-E8250BF219B0}"/>
              </a:ext>
            </a:extLst>
          </p:cNvPr>
          <p:cNvSpPr/>
          <p:nvPr/>
        </p:nvSpPr>
        <p:spPr>
          <a:xfrm>
            <a:off x="2915341" y="5262881"/>
            <a:ext cx="1101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BE SAFE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6D137B3D-26A4-4144-8B69-5248D15342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12848" y="1433500"/>
            <a:ext cx="1763548" cy="145298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6E80DAC-AE17-4BDE-9F42-8E5BB2B41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34180" y="4088720"/>
            <a:ext cx="1343025" cy="113347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CC49A267-4493-4C84-A1C1-024ED792CA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4904" y="1432046"/>
            <a:ext cx="1763548" cy="1623398"/>
          </a:xfrm>
          <a:prstGeom prst="rect">
            <a:avLst/>
          </a:prstGeom>
        </p:spPr>
      </p:pic>
      <p:pic>
        <p:nvPicPr>
          <p:cNvPr id="12292" name="Picture 4" descr="Risultati immagini per safety icon">
            <a:extLst>
              <a:ext uri="{FF2B5EF4-FFF2-40B4-BE49-F238E27FC236}">
                <a16:creationId xmlns:a16="http://schemas.microsoft.com/office/drawing/2014/main" id="{0AD2C82C-01B4-415C-BB47-0ECE5ADE4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9928" b="91098" l="70010" r="91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368" t="67282" r="6215" b="6256"/>
          <a:stretch/>
        </p:blipFill>
        <p:spPr bwMode="auto">
          <a:xfrm>
            <a:off x="2670982" y="3928357"/>
            <a:ext cx="1563393" cy="156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899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385596" y="1058006"/>
            <a:ext cx="9443744" cy="54666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-1" y="19050"/>
            <a:ext cx="12192001" cy="957189"/>
          </a:xfrm>
          <a:noFill/>
        </p:spPr>
        <p:txBody>
          <a:bodyPr>
            <a:noAutofit/>
          </a:bodyPr>
          <a:lstStyle/>
          <a:p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Advantages dry cleaner and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sectorial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reoiler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b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</a:b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instead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of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840084" y="1755206"/>
            <a:ext cx="898925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Lower investment</a:t>
            </a:r>
            <a:endParaRPr lang="en-US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Low operation cost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Completely elimination of environmental compliance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Increase the quality of cleaning than washing on steel and aluminum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Reduction of scraps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Saving of oil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Flexibility of oiling area and quantity according to the shape of the parts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Reduce downtime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Perfect aluminum cleaning, mix steel/aluminum without problem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High and constant cleaning quality, without re-adjustment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Technic" panose="00000400000000000000" pitchFamily="2" charset="2"/>
                <a:ea typeface="Verdana" panose="020B0604030504040204" pitchFamily="34" charset="0"/>
                <a:cs typeface="Verdana" panose="020B0604030504040204" pitchFamily="34" charset="0"/>
              </a:rPr>
              <a:t>Easy integration in existing and new line</a:t>
            </a:r>
          </a:p>
          <a:p>
            <a:pPr marL="285750" indent="-285750">
              <a:spcAft>
                <a:spcPts val="1200"/>
              </a:spcAft>
              <a:buFont typeface="Arial" pitchFamily="34" charset="0"/>
              <a:buChar char="•"/>
            </a:pPr>
            <a:endParaRPr lang="en-US" b="1" dirty="0">
              <a:solidFill>
                <a:schemeClr val="bg2">
                  <a:lumMod val="25000"/>
                </a:schemeClr>
              </a:solidFill>
              <a:latin typeface="Technic" panose="00000400000000000000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339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Performance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of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C822E462-C94F-4826-BC4C-51AB293BCC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999990"/>
              </p:ext>
            </p:extLst>
          </p:nvPr>
        </p:nvGraphicFramePr>
        <p:xfrm>
          <a:off x="1975486" y="936626"/>
          <a:ext cx="7489825" cy="444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Graph" r:id="rId3" imgW="5486400" imgH="3657600" progId="MtbGraph.Document">
                  <p:embed/>
                </p:oleObj>
              </mc:Choice>
              <mc:Fallback>
                <p:oleObj name="Graph" r:id="rId3" imgW="5486400" imgH="3657600" progId="MtbGraph.Document">
                  <p:embed/>
                  <p:pic>
                    <p:nvPicPr>
                      <p:cNvPr id="31746" name="Object 2">
                        <a:extLst>
                          <a:ext uri="{FF2B5EF4-FFF2-40B4-BE49-F238E27FC236}">
                            <a16:creationId xmlns:a16="http://schemas.microsoft.com/office/drawing/2014/main" id="{A1270E8E-204E-4DAE-AAF0-E7497B5839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5486" y="936626"/>
                        <a:ext cx="7489825" cy="444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>
            <a:extLst>
              <a:ext uri="{FF2B5EF4-FFF2-40B4-BE49-F238E27FC236}">
                <a16:creationId xmlns:a16="http://schemas.microsoft.com/office/drawing/2014/main" id="{F58E3F1F-8D88-4EFA-B2A3-C3D0A81F8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0706" y="3600450"/>
            <a:ext cx="21955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Max. Cleaning Performance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937A3C-5847-4855-B695-CD7676B23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1226" y="1873250"/>
            <a:ext cx="14763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600" b="1" dirty="0">
                <a:solidFill>
                  <a:schemeClr val="tx2"/>
                </a:solidFill>
              </a:rPr>
              <a:t>Min. Cleaning Performance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7A0C755B-78F0-4BB4-AE78-DEA734DB8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3511" y="3095625"/>
            <a:ext cx="5746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id="{3F7298BB-AF7F-4648-B7EE-81F3F8418A63}"/>
              </a:ext>
            </a:extLst>
          </p:cNvPr>
          <p:cNvSpPr>
            <a:spLocks noChangeShapeType="1"/>
          </p:cNvSpPr>
          <p:nvPr/>
        </p:nvSpPr>
        <p:spPr bwMode="auto">
          <a:xfrm>
            <a:off x="9033510" y="3384550"/>
            <a:ext cx="647700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id="{97E29E5B-E619-4838-BA89-F73B154B48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33510" y="2520950"/>
            <a:ext cx="719138" cy="2873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7568BA76-A5ED-4BD4-9598-9FB7E0646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8350" y="2736850"/>
            <a:ext cx="16192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Avarage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3F8B3AA4-CA7C-4E83-981D-E12A02C53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5486" y="5661024"/>
            <a:ext cx="9109074" cy="98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dirty="0">
                <a:solidFill>
                  <a:schemeClr val="tx2"/>
                </a:solidFill>
              </a:rPr>
              <a:t>Cleaning performance  </a:t>
            </a:r>
            <a:r>
              <a:rPr lang="tr-TR" altLang="it-IT" sz="1800" b="1" dirty="0">
                <a:solidFill>
                  <a:srgbClr val="FF0000"/>
                </a:solidFill>
              </a:rPr>
              <a:t>minimum: % 77</a:t>
            </a:r>
            <a:r>
              <a:rPr lang="tr-TR" altLang="it-IT" sz="1800" dirty="0">
                <a:solidFill>
                  <a:schemeClr val="tx2"/>
                </a:solidFill>
              </a:rPr>
              <a:t>, maximum: %99’, Avarage %91.</a:t>
            </a:r>
          </a:p>
        </p:txBody>
      </p:sp>
    </p:spTree>
    <p:extLst>
      <p:ext uri="{BB962C8B-B14F-4D97-AF65-F5344CB8AC3E}">
        <p14:creationId xmlns:p14="http://schemas.microsoft.com/office/powerpoint/2010/main" val="5585323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Performance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of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Dry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9D1C63F2-7615-4846-BABA-C35CC4F96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0226" y="3561080"/>
            <a:ext cx="21955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Max. Cleaning Performance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CDCF5D72-C691-4C38-98CA-A7439D123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0110" y="2697480"/>
            <a:ext cx="16192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800" b="1" dirty="0">
                <a:solidFill>
                  <a:schemeClr val="tx2"/>
                </a:solidFill>
              </a:rPr>
              <a:t>Avarage</a:t>
            </a:r>
            <a:endParaRPr lang="tr-TR" altLang="it-IT" sz="1800" dirty="0">
              <a:solidFill>
                <a:schemeClr val="tx2"/>
              </a:solidFill>
            </a:endParaRP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EF065039-A365-41CA-99FE-E35F0C1F6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906" y="1833880"/>
            <a:ext cx="147637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tr-TR" altLang="it-IT" sz="1600" b="1" dirty="0">
                <a:solidFill>
                  <a:schemeClr val="tx2"/>
                </a:solidFill>
              </a:rPr>
              <a:t>Min. Cleaning Performance</a:t>
            </a:r>
          </a:p>
        </p:txBody>
      </p:sp>
      <p:graphicFrame>
        <p:nvGraphicFramePr>
          <p:cNvPr id="20" name="Object 3">
            <a:extLst>
              <a:ext uri="{FF2B5EF4-FFF2-40B4-BE49-F238E27FC236}">
                <a16:creationId xmlns:a16="http://schemas.microsoft.com/office/drawing/2014/main" id="{76C29A4B-6C64-4D9C-9A01-9EC51DAEF4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79798"/>
              </p:ext>
            </p:extLst>
          </p:nvPr>
        </p:nvGraphicFramePr>
        <p:xfrm>
          <a:off x="2048828" y="897256"/>
          <a:ext cx="6919912" cy="461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Graph" r:id="rId3" imgW="5486400" imgH="3657600" progId="MtbGraph.Document">
                  <p:embed/>
                </p:oleObj>
              </mc:Choice>
              <mc:Fallback>
                <p:oleObj name="Graph" r:id="rId3" imgW="5486400" imgH="3657600" progId="MtbGraph.Document">
                  <p:embed/>
                  <p:pic>
                    <p:nvPicPr>
                      <p:cNvPr id="32775" name="Object 3">
                        <a:extLst>
                          <a:ext uri="{FF2B5EF4-FFF2-40B4-BE49-F238E27FC236}">
                            <a16:creationId xmlns:a16="http://schemas.microsoft.com/office/drawing/2014/main" id="{C130F79E-A16B-42D3-9B89-0725B04E8B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8828" y="897256"/>
                        <a:ext cx="6919912" cy="461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12">
            <a:extLst>
              <a:ext uri="{FF2B5EF4-FFF2-40B4-BE49-F238E27FC236}">
                <a16:creationId xmlns:a16="http://schemas.microsoft.com/office/drawing/2014/main" id="{2A532CB7-49CA-46CF-8C92-6D67EB2B2F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75040" y="2481580"/>
            <a:ext cx="1106488" cy="469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5D227521-9026-446B-BEEA-2E451833AA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98841" y="3056256"/>
            <a:ext cx="1038225" cy="1238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3" name="Line 11">
            <a:extLst>
              <a:ext uri="{FF2B5EF4-FFF2-40B4-BE49-F238E27FC236}">
                <a16:creationId xmlns:a16="http://schemas.microsoft.com/office/drawing/2014/main" id="{5D08453B-915E-4332-A4BA-6CE98A93F3B4}"/>
              </a:ext>
            </a:extLst>
          </p:cNvPr>
          <p:cNvSpPr>
            <a:spLocks noChangeShapeType="1"/>
          </p:cNvSpPr>
          <p:nvPr/>
        </p:nvSpPr>
        <p:spPr bwMode="auto">
          <a:xfrm>
            <a:off x="8575040" y="3408680"/>
            <a:ext cx="1035050" cy="2238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BA3886F9-4D79-489D-9900-C226C7D65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462" y="5294631"/>
            <a:ext cx="9123998" cy="96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br>
              <a:rPr lang="tr-TR" altLang="it-IT" sz="1800" dirty="0">
                <a:solidFill>
                  <a:schemeClr val="tx2"/>
                </a:solidFill>
              </a:rPr>
            </a:br>
            <a:br>
              <a:rPr lang="tr-TR" altLang="it-IT" sz="1800" dirty="0">
                <a:solidFill>
                  <a:schemeClr val="tx2"/>
                </a:solidFill>
              </a:rPr>
            </a:br>
            <a:r>
              <a:rPr lang="tr-TR" altLang="it-IT" sz="1800" dirty="0">
                <a:solidFill>
                  <a:schemeClr val="tx2"/>
                </a:solidFill>
              </a:rPr>
              <a:t>Cleaning performance  </a:t>
            </a:r>
            <a:r>
              <a:rPr lang="tr-TR" altLang="it-IT" sz="1800" b="1" dirty="0">
                <a:solidFill>
                  <a:srgbClr val="FF0000"/>
                </a:solidFill>
              </a:rPr>
              <a:t>minimum: % 98,6 </a:t>
            </a:r>
            <a:r>
              <a:rPr lang="tr-TR" altLang="it-IT" sz="1800" dirty="0">
                <a:solidFill>
                  <a:schemeClr val="tx2"/>
                </a:solidFill>
              </a:rPr>
              <a:t>, maximum: %99,6’, Avarage %99,2.</a:t>
            </a:r>
          </a:p>
        </p:txBody>
      </p:sp>
    </p:spTree>
    <p:extLst>
      <p:ext uri="{BB962C8B-B14F-4D97-AF65-F5344CB8AC3E}">
        <p14:creationId xmlns:p14="http://schemas.microsoft.com/office/powerpoint/2010/main" val="85974206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60FBF11E-FF0D-47F7-8AF6-6EA017AA1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2165" y="4794523"/>
            <a:ext cx="2836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91.5% Dirt Removed (Mean)</a:t>
            </a:r>
          </a:p>
        </p:txBody>
      </p:sp>
      <p:sp>
        <p:nvSpPr>
          <p:cNvPr id="14" name="Text Box 6">
            <a:extLst>
              <a:ext uri="{FF2B5EF4-FFF2-40B4-BE49-F238E27FC236}">
                <a16:creationId xmlns:a16="http://schemas.microsoft.com/office/drawing/2014/main" id="{E92DDAB4-1E05-4E40-BC13-22CCC5572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1703" y="1594123"/>
            <a:ext cx="2125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Washing Machine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1F79CF13-C087-4D4F-9E6D-2DC9A8D8D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164" y="1594123"/>
            <a:ext cx="3583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Dry Cleaner –COMBI MACHINE</a:t>
            </a:r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6BF37A86-F1E6-44F9-BE58-646EEB36B8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165" y="4794523"/>
            <a:ext cx="2836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99.0% Dirt Removed (Mean)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9CCDC8CC-2AAD-4472-9620-2C9B83ABC1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046783"/>
              </p:ext>
            </p:extLst>
          </p:nvPr>
        </p:nvGraphicFramePr>
        <p:xfrm>
          <a:off x="2392164" y="2051323"/>
          <a:ext cx="4038600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name="Graph" r:id="rId3" imgW="5486400" imgH="3657600" progId="">
                  <p:embed/>
                </p:oleObj>
              </mc:Choice>
              <mc:Fallback>
                <p:oleObj name="Graph" r:id="rId3" imgW="5486400" imgH="3657600" progId="">
                  <p:embed/>
                  <p:pic>
                    <p:nvPicPr>
                      <p:cNvPr id="11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2164" y="2051323"/>
                        <a:ext cx="4038600" cy="269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F8DBD10F-E68D-4664-8499-C17A19C6BC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8822275"/>
              </p:ext>
            </p:extLst>
          </p:nvPr>
        </p:nvGraphicFramePr>
        <p:xfrm>
          <a:off x="6583164" y="2051323"/>
          <a:ext cx="4038600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8" name="Graph" r:id="rId5" imgW="5486400" imgH="3657600" progId="">
                  <p:embed/>
                </p:oleObj>
              </mc:Choice>
              <mc:Fallback>
                <p:oleObj name="Graph" r:id="rId5" imgW="5486400" imgH="3657600" progId="">
                  <p:embed/>
                  <p:pic>
                    <p:nvPicPr>
                      <p:cNvPr id="12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164" y="2051323"/>
                        <a:ext cx="4038600" cy="269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35">
            <a:extLst>
              <a:ext uri="{FF2B5EF4-FFF2-40B4-BE49-F238E27FC236}">
                <a16:creationId xmlns:a16="http://schemas.microsoft.com/office/drawing/2014/main" id="{E3E1399F-D051-4B32-928F-63A341517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052" y="5194523"/>
            <a:ext cx="553369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 b="1" dirty="0"/>
              <a:t>ACP unit measured dirt particles ranging from 5 to 400 microns</a:t>
            </a:r>
          </a:p>
        </p:txBody>
      </p:sp>
    </p:spTree>
    <p:extLst>
      <p:ext uri="{BB962C8B-B14F-4D97-AF65-F5344CB8AC3E}">
        <p14:creationId xmlns:p14="http://schemas.microsoft.com/office/powerpoint/2010/main" val="156871932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tangolo 28">
            <a:extLst>
              <a:ext uri="{FF2B5EF4-FFF2-40B4-BE49-F238E27FC236}">
                <a16:creationId xmlns:a16="http://schemas.microsoft.com/office/drawing/2014/main" id="{F005EA4E-60EC-4BE7-961D-C22BCBD9FA11}"/>
              </a:ext>
            </a:extLst>
          </p:cNvPr>
          <p:cNvSpPr/>
          <p:nvPr/>
        </p:nvSpPr>
        <p:spPr>
          <a:xfrm>
            <a:off x="1686560" y="714375"/>
            <a:ext cx="9686925" cy="60483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itolo 1"/>
          <p:cNvSpPr>
            <a:spLocks noGrp="1"/>
          </p:cNvSpPr>
          <p:nvPr>
            <p:ph type="ctrTitle"/>
          </p:nvPr>
        </p:nvSpPr>
        <p:spPr>
          <a:xfrm>
            <a:off x="17461" y="-183128"/>
            <a:ext cx="12192001" cy="738146"/>
          </a:xfrm>
          <a:noFill/>
        </p:spPr>
        <p:txBody>
          <a:bodyPr>
            <a:noAutofit/>
          </a:bodyPr>
          <a:lstStyle/>
          <a:p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Comparison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Cleaning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Quality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with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Washing</a:t>
            </a:r>
            <a:r>
              <a:rPr lang="de-DE" sz="3200" dirty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 </a:t>
            </a:r>
            <a:r>
              <a:rPr lang="de-DE" sz="3200" dirty="0" err="1">
                <a:ln w="2857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" panose="00000400000000000000" pitchFamily="2" charset="2"/>
              </a:rPr>
              <a:t>Machine</a:t>
            </a:r>
            <a:endParaRPr lang="it-IT" sz="3200" dirty="0">
              <a:ln w="2857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echnic" panose="00000400000000000000" pitchFamily="2" charset="2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059000A-E572-4048-A0F7-016C85330792}"/>
              </a:ext>
            </a:extLst>
          </p:cNvPr>
          <p:cNvSpPr txBox="1"/>
          <p:nvPr/>
        </p:nvSpPr>
        <p:spPr>
          <a:xfrm>
            <a:off x="539115" y="714374"/>
            <a:ext cx="1169551" cy="6048375"/>
          </a:xfrm>
          <a:prstGeom prst="rect">
            <a:avLst/>
          </a:prstGeom>
          <a:pattFill prst="dashVert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19050">
            <a:noFill/>
          </a:ln>
        </p:spPr>
        <p:txBody>
          <a:bodyPr vert="vert270" wrap="square" rtlCol="0">
            <a:spAutoFit/>
            <a:scene3d>
              <a:camera prst="orthographicFront"/>
              <a:lightRig rig="threePt" dir="t"/>
            </a:scene3d>
            <a:sp3d prstMaterial="plastic">
              <a:bevelT w="25400" h="12700"/>
              <a:bevelB w="25400" h="12700"/>
            </a:sp3d>
          </a:bodyPr>
          <a:lstStyle/>
          <a:p>
            <a:pPr algn="ctr"/>
            <a:r>
              <a:rPr lang="de-DE" sz="3200" b="1" i="1" dirty="0">
                <a:ln w="28575">
                  <a:solidFill>
                    <a:srgbClr val="C00000"/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echnicLite" panose="00000400000000000000" pitchFamily="2" charset="2"/>
              </a:rPr>
              <a:t>European OEM Customer Testimonial</a:t>
            </a:r>
            <a:endParaRPr lang="it-IT" sz="3200" b="1" i="1" dirty="0">
              <a:noFill/>
              <a:latin typeface="TechnicLite" panose="00000400000000000000" pitchFamily="2" charset="2"/>
            </a:endParaRPr>
          </a:p>
        </p:txBody>
      </p:sp>
      <p:graphicFrame>
        <p:nvGraphicFramePr>
          <p:cNvPr id="12" name="Inhaltsplatzhalter 7">
            <a:extLst>
              <a:ext uri="{FF2B5EF4-FFF2-40B4-BE49-F238E27FC236}">
                <a16:creationId xmlns:a16="http://schemas.microsoft.com/office/drawing/2014/main" id="{751EF463-B8A7-462D-8A0E-31F6984518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132901"/>
              </p:ext>
            </p:extLst>
          </p:nvPr>
        </p:nvGraphicFramePr>
        <p:xfrm>
          <a:off x="2154609" y="1066801"/>
          <a:ext cx="8713410" cy="52863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93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26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2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3632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467123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193958"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 dirty="0">
                          <a:effectLst/>
                        </a:rPr>
                        <a:t> </a:t>
                      </a:r>
                      <a:endParaRPr lang="de-DE" sz="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Wandres off,</a:t>
                      </a:r>
                      <a:r>
                        <a:rPr lang="de-DE" sz="8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Washing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Wandres on,</a:t>
                      </a:r>
                      <a:r>
                        <a:rPr lang="de-DE" sz="800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Washing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off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592">
                <a:tc>
                  <a:txBody>
                    <a:bodyPr/>
                    <a:lstStyle/>
                    <a:p>
                      <a:pPr algn="l" fontAlgn="b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Examinated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Surface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particle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Conveyor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belt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ponding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Black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particle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collection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Belt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oark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400" u="none" strike="noStrike">
                          <a:effectLst/>
                        </a:rPr>
                        <a:t> </a:t>
                      </a:r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4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533" marR="3533" marT="3533" marB="0" vert="vert27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30.08.2010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01.09.2010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9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01.09.2010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50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02.09.2010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50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General Assessment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bottom</a:t>
                      </a:r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de-DE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576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de-DE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83%</a:t>
                      </a:r>
                      <a:endParaRPr lang="de-DE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33" marR="3533" marT="3533" marB="0" anchor="ctr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7E422192-6689-405D-A9B7-CDE5C0426593}"/>
              </a:ext>
            </a:extLst>
          </p:cNvPr>
          <p:cNvSpPr txBox="1"/>
          <p:nvPr/>
        </p:nvSpPr>
        <p:spPr>
          <a:xfrm>
            <a:off x="4023996" y="948085"/>
            <a:ext cx="1980563" cy="276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WET WHASHER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A84676C-BFAE-43DB-90E0-55D1034C5455}"/>
              </a:ext>
            </a:extLst>
          </p:cNvPr>
          <p:cNvSpPr txBox="1"/>
          <p:nvPr/>
        </p:nvSpPr>
        <p:spPr>
          <a:xfrm>
            <a:off x="6004561" y="948083"/>
            <a:ext cx="2021201" cy="276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DRY CLEANER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59615764-038B-4E49-911C-BB12FD300BFE}"/>
              </a:ext>
            </a:extLst>
          </p:cNvPr>
          <p:cNvSpPr/>
          <p:nvPr/>
        </p:nvSpPr>
        <p:spPr>
          <a:xfrm>
            <a:off x="4054470" y="5791199"/>
            <a:ext cx="1980563" cy="68068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C02F2A07-324A-445C-A5D7-E002D8667074}"/>
              </a:ext>
            </a:extLst>
          </p:cNvPr>
          <p:cNvSpPr/>
          <p:nvPr/>
        </p:nvSpPr>
        <p:spPr>
          <a:xfrm>
            <a:off x="8056243" y="5791199"/>
            <a:ext cx="2811776" cy="660401"/>
          </a:xfrm>
          <a:prstGeom prst="rect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E4E02B42-4B38-4B27-8B7F-E0E01E17A3F0}"/>
              </a:ext>
            </a:extLst>
          </p:cNvPr>
          <p:cNvSpPr/>
          <p:nvPr/>
        </p:nvSpPr>
        <p:spPr>
          <a:xfrm>
            <a:off x="6066158" y="5787963"/>
            <a:ext cx="1959604" cy="680688"/>
          </a:xfrm>
          <a:prstGeom prst="rect">
            <a:avLst/>
          </a:prstGeom>
          <a:noFill/>
          <a:ln w="63500">
            <a:solidFill>
              <a:srgbClr val="00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3153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nded Design Blue 16x9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ProjectPlan_TP103417270" id="{4F59721D-3427-4D6F-8BCB-6435521D09D8}" vid="{BAF4F237-7A05-40C2-AD26-9E9E65A8A954}"/>
    </a:ext>
  </a:extLst>
</a:theme>
</file>

<file path=ppt/theme/theme3.xml><?xml version="1.0" encoding="utf-8"?>
<a:theme xmlns:a="http://schemas.openxmlformats.org/drawingml/2006/main" name="1_Banded Design Blue 16x9">
  <a:themeElements>
    <a:clrScheme name="Giallo arancion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ProjectPlan_TP103417270" id="{4F59721D-3427-4D6F-8BCB-6435521D09D8}" vid="{BAF4F237-7A05-40C2-AD26-9E9E65A8A954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Giallo arancione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5.xml><?xml version="1.0" encoding="utf-8"?>
<a:themeOverride xmlns:a="http://schemas.openxmlformats.org/drawingml/2006/main">
  <a:clrScheme name="ITSIxSigma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ITSIxSig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ITSIxSigma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ITSIxSigma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3920</TotalTime>
  <Words>1130</Words>
  <Application>Microsoft Office PowerPoint</Application>
  <PresentationFormat>Widescreen</PresentationFormat>
  <Paragraphs>772</Paragraphs>
  <Slides>20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3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Corbel</vt:lpstr>
      <vt:lpstr>Euphemia</vt:lpstr>
      <vt:lpstr>Impact</vt:lpstr>
      <vt:lpstr>Technic</vt:lpstr>
      <vt:lpstr>TechnicLite</vt:lpstr>
      <vt:lpstr>Verdana</vt:lpstr>
      <vt:lpstr>Wingdings</vt:lpstr>
      <vt:lpstr>Tema di Office</vt:lpstr>
      <vt:lpstr>Banded Design Blue 16x9</vt:lpstr>
      <vt:lpstr>1_Banded Design Blue 16x9</vt:lpstr>
      <vt:lpstr>Graph</vt:lpstr>
      <vt:lpstr>Grafik</vt:lpstr>
      <vt:lpstr>Presentazione standard di PowerPoint</vt:lpstr>
      <vt:lpstr>Our history</vt:lpstr>
      <vt:lpstr>Where We Are</vt:lpstr>
      <vt:lpstr>What We Can Do For You</vt:lpstr>
      <vt:lpstr>Advantages dry cleaner and sectorial reoiler machine  instead of washing machine</vt:lpstr>
      <vt:lpstr>Cleaning Performance of Washing Machine</vt:lpstr>
      <vt:lpstr>Cleaning Performance of Dry Cleaning Machine</vt:lpstr>
      <vt:lpstr>Comparison Cleaning Quality with Washing Machine</vt:lpstr>
      <vt:lpstr>Comparison Cleaning Quality with Washing Machine</vt:lpstr>
      <vt:lpstr>Comparison Cleaning Quality with Washing Machine</vt:lpstr>
      <vt:lpstr>Cost Comparison with Washing Machine</vt:lpstr>
      <vt:lpstr>Operation Cost Comparison with Washing Machine</vt:lpstr>
      <vt:lpstr>Maintenance Cost Comparison with Washing Machine</vt:lpstr>
      <vt:lpstr>Quality Effect Cost Comparison with Washing Machine</vt:lpstr>
      <vt:lpstr>Quality Effect Customers Testimonial </vt:lpstr>
      <vt:lpstr>Total Cost Comparison with Washing Machine</vt:lpstr>
      <vt:lpstr>References Automotive</vt:lpstr>
      <vt:lpstr>References Appliance</vt:lpstr>
      <vt:lpstr>References Integrator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</dc:creator>
  <cp:lastModifiedBy>Commerciale</cp:lastModifiedBy>
  <cp:revision>175</cp:revision>
  <dcterms:created xsi:type="dcterms:W3CDTF">2017-04-18T14:08:40Z</dcterms:created>
  <dcterms:modified xsi:type="dcterms:W3CDTF">2018-08-11T08:43:13Z</dcterms:modified>
</cp:coreProperties>
</file>